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omments/modernComment_102_C3871713.xml" ContentType="application/vnd.ms-powerpoint.comments+xml"/>
  <Override PartName="/ppt/comments/modernComment_104_C6513444.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0" r:id="rId3"/>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024" userDrawn="1">
          <p15:clr>
            <a:srgbClr val="A4A3A4"/>
          </p15:clr>
        </p15:guide>
        <p15:guide id="2" pos="451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36D7AA-8C49-FAED-B8F0-0DB87E2597BE}" name="Ana Sofia Horner" initials="AH" userId="9e6c4b8c5586578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540"/>
    <a:srgbClr val="10C0BC"/>
    <a:srgbClr val="10BCB8"/>
    <a:srgbClr val="0759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41" autoAdjust="0"/>
    <p:restoredTop sz="96247" autoAdjust="0"/>
  </p:normalViewPr>
  <p:slideViewPr>
    <p:cSldViewPr snapToGrid="0">
      <p:cViewPr varScale="1">
        <p:scale>
          <a:sx n="54" d="100"/>
          <a:sy n="54" d="100"/>
        </p:scale>
        <p:origin x="2962" y="72"/>
      </p:cViewPr>
      <p:guideLst>
        <p:guide orient="horz" pos="6024"/>
        <p:guide pos="45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modernComment_102_C3871713.xml><?xml version="1.0" encoding="utf-8"?>
<p188:cmLst xmlns:a="http://schemas.openxmlformats.org/drawingml/2006/main" xmlns:r="http://schemas.openxmlformats.org/officeDocument/2006/relationships" xmlns:p188="http://schemas.microsoft.com/office/powerpoint/2018/8/main">
  <p188:cm id="{369888AF-BC46-4970-B5E1-A3C67598E331}" authorId="{2136D7AA-8C49-FAED-B8F0-0DB87E2597BE}" created="2025-07-23T01:29:16.037">
    <ac:txMkLst xmlns:ac="http://schemas.microsoft.com/office/drawing/2013/main/command">
      <pc:docMk xmlns:pc="http://schemas.microsoft.com/office/powerpoint/2013/main/command"/>
      <pc:sldMk xmlns:pc="http://schemas.microsoft.com/office/powerpoint/2013/main/command" cId="3280410387" sldId="258"/>
      <ac:spMk id="6" creationId="{C4E76681-B83E-6EC4-022C-93860A01EEC9}"/>
      <ac:txMk cp="0" len="10">
        <ac:context len="53" hash="3281975508"/>
      </ac:txMk>
    </ac:txMkLst>
    <p188:pos x="1427454" y="364778"/>
    <p188:txBody>
      <a:bodyPr/>
      <a:lstStyle/>
      <a:p>
        <a:r>
          <a:rPr lang="en-US"/>
          <a:t>Given the compressed timeframe, this writeup provides a general overview of LLUCE capabilities and how it could be used in preparing for audit/compliance review and guidance of remedial action. 
Other collateral provided offers examples of how the suite has been or could be used, e.g., Customs and Border Protection (CBP) data challenge.
Suggest we offer examples on the front page, possibly accompanied by customer testimonials, as well as information on how to purchase LLUCE, unless your plan is for interested parties to contact you personally.
Your press release indicates “L.L.U.C.E. just completed a successful pilot with a Defense Agency.” Can we reveal the agency, what was involved, results, and customer comment?
We’d be happy to assist further but would need at least a day or two.</a:t>
        </a:r>
      </a:p>
    </p188:txBody>
  </p188:cm>
</p188:cmLst>
</file>

<file path=ppt/comments/modernComment_104_C6513444.xml><?xml version="1.0" encoding="utf-8"?>
<p188:cmLst xmlns:a="http://schemas.openxmlformats.org/drawingml/2006/main" xmlns:r="http://schemas.openxmlformats.org/officeDocument/2006/relationships" xmlns:p188="http://schemas.microsoft.com/office/powerpoint/2018/8/main">
  <p188:cm id="{A91FDBD8-13BA-4719-A201-1C3824260D17}" authorId="{2136D7AA-8C49-FAED-B8F0-0DB87E2597BE}" created="2025-07-23T01:29:33.680">
    <ac:txMkLst xmlns:ac="http://schemas.microsoft.com/office/drawing/2013/main/command">
      <pc:docMk xmlns:pc="http://schemas.microsoft.com/office/powerpoint/2013/main/command"/>
      <pc:sldMk xmlns:pc="http://schemas.microsoft.com/office/powerpoint/2013/main/command" cId="3327210564" sldId="260"/>
      <ac:spMk id="9" creationId="{50D6373E-6E1C-59F8-C3BE-44F314BF8C99}"/>
      <ac:txMk cp="625" len="29">
        <ac:context len="1382" hash="1055785382"/>
      </ac:txMk>
    </ac:txMkLst>
    <p188:pos x="6463478" y="1867376"/>
    <p188:txBody>
      <a:bodyPr/>
      <a:lstStyle/>
      <a:p>
        <a:r>
          <a:rPr lang="en-US"/>
          <a:t>Not sure if you want to say this? NASA describes TRL8 as: “tested and “flight qualified,” ready for implementation into an already existing technology or technology system.”
To a novice, this sounds like LLUCE is unproven.</a:t>
        </a:r>
      </a:p>
    </p188:txBody>
  </p188:cm>
</p188:cmLst>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3EF0A1-EF8C-EEAB-A26A-4C9414C1D1D0}"/>
              </a:ext>
            </a:extLst>
          </p:cNvPr>
          <p:cNvSpPr/>
          <p:nvPr userDrawn="1"/>
        </p:nvSpPr>
        <p:spPr>
          <a:xfrm>
            <a:off x="2" y="0"/>
            <a:ext cx="7772398" cy="1628772"/>
          </a:xfrm>
          <a:prstGeom prst="rect">
            <a:avLst/>
          </a:prstGeom>
          <a:gradFill flip="none" rotWithShape="1">
            <a:gsLst>
              <a:gs pos="20000">
                <a:schemeClr val="tx1">
                  <a:lumMod val="75000"/>
                  <a:lumOff val="25000"/>
                </a:schemeClr>
              </a:gs>
              <a:gs pos="81000">
                <a:schemeClr val="tx1">
                  <a:lumMod val="50000"/>
                  <a:lumOff val="50000"/>
                </a:schemeClr>
              </a:gs>
              <a:gs pos="100000">
                <a:schemeClr val="tx2">
                  <a:shade val="100000"/>
                  <a:satMod val="1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33C622A-7B0E-FD35-77BD-1E1FF25103A5}"/>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l="79" t="23517" r="599" b="12890"/>
          <a:stretch/>
        </p:blipFill>
        <p:spPr>
          <a:xfrm>
            <a:off x="3956677" y="-1"/>
            <a:ext cx="3815723" cy="1628773"/>
          </a:xfrm>
          <a:prstGeom prst="rect">
            <a:avLst/>
          </a:prstGeom>
        </p:spPr>
      </p:pic>
      <p:sp>
        <p:nvSpPr>
          <p:cNvPr id="2" name="Rectangle 1">
            <a:extLst>
              <a:ext uri="{FF2B5EF4-FFF2-40B4-BE49-F238E27FC236}">
                <a16:creationId xmlns:a16="http://schemas.microsoft.com/office/drawing/2014/main" id="{4DFA79CF-F9D3-FB9E-11E3-23C1A86058CD}"/>
              </a:ext>
            </a:extLst>
          </p:cNvPr>
          <p:cNvSpPr/>
          <p:nvPr userDrawn="1"/>
        </p:nvSpPr>
        <p:spPr>
          <a:xfrm>
            <a:off x="3962400" y="-7753"/>
            <a:ext cx="3810000" cy="1628772"/>
          </a:xfrm>
          <a:prstGeom prst="rect">
            <a:avLst/>
          </a:prstGeom>
          <a:solidFill>
            <a:srgbClr val="0C254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F20A84C2-1B0B-7E52-FB95-CD0D3162BF09}"/>
              </a:ext>
            </a:extLst>
          </p:cNvPr>
          <p:cNvGrpSpPr/>
          <p:nvPr userDrawn="1"/>
        </p:nvGrpSpPr>
        <p:grpSpPr>
          <a:xfrm>
            <a:off x="299781" y="273624"/>
            <a:ext cx="3007306" cy="1081520"/>
            <a:chOff x="702111" y="460186"/>
            <a:chExt cx="3007306" cy="1081520"/>
          </a:xfrm>
        </p:grpSpPr>
        <p:pic>
          <p:nvPicPr>
            <p:cNvPr id="18" name="Picture 17" descr="A blue and black logo&#10;&#10;Description automatically generated">
              <a:extLst>
                <a:ext uri="{FF2B5EF4-FFF2-40B4-BE49-F238E27FC236}">
                  <a16:creationId xmlns:a16="http://schemas.microsoft.com/office/drawing/2014/main" id="{AC546B38-EEAD-844A-E7AF-C7CE678DE4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2111" y="460186"/>
              <a:ext cx="1081520" cy="1081520"/>
            </a:xfrm>
            <a:prstGeom prst="rect">
              <a:avLst/>
            </a:prstGeom>
          </p:spPr>
        </p:pic>
        <p:sp>
          <p:nvSpPr>
            <p:cNvPr id="22" name="TextBox 21">
              <a:extLst>
                <a:ext uri="{FF2B5EF4-FFF2-40B4-BE49-F238E27FC236}">
                  <a16:creationId xmlns:a16="http://schemas.microsoft.com/office/drawing/2014/main" id="{0DE656C0-9621-B3B4-96DD-2A201F54D129}"/>
                </a:ext>
              </a:extLst>
            </p:cNvPr>
            <p:cNvSpPr txBox="1"/>
            <p:nvPr userDrawn="1"/>
          </p:nvSpPr>
          <p:spPr>
            <a:xfrm>
              <a:off x="1621363" y="595614"/>
              <a:ext cx="2088054" cy="892552"/>
            </a:xfrm>
            <a:prstGeom prst="rect">
              <a:avLst/>
            </a:prstGeom>
            <a:noFill/>
          </p:spPr>
          <p:txBody>
            <a:bodyPr wrap="square" rtlCol="0">
              <a:spAutoFit/>
            </a:bodyPr>
            <a:lstStyle/>
            <a:p>
              <a:r>
                <a:rPr lang="en-US" sz="2600" b="1" spc="300" baseline="0" dirty="0">
                  <a:solidFill>
                    <a:schemeClr val="bg1"/>
                  </a:solidFill>
                  <a:latin typeface="Mangal" panose="02040503050203030202" pitchFamily="18" charset="0"/>
                  <a:cs typeface="Mangal" panose="02040503050203030202" pitchFamily="18" charset="0"/>
                </a:rPr>
                <a:t>Ailani</a:t>
              </a:r>
              <a:br>
                <a:rPr lang="en-US" sz="2600" b="1" spc="300" baseline="0" dirty="0">
                  <a:solidFill>
                    <a:schemeClr val="bg1"/>
                  </a:solidFill>
                  <a:latin typeface="Mangal" panose="02040503050203030202" pitchFamily="18" charset="0"/>
                  <a:cs typeface="Mangal" panose="02040503050203030202" pitchFamily="18" charset="0"/>
                </a:rPr>
              </a:br>
              <a:r>
                <a:rPr lang="en-US" sz="2600" b="1" spc="300" baseline="0" dirty="0">
                  <a:solidFill>
                    <a:schemeClr val="bg1"/>
                  </a:solidFill>
                  <a:latin typeface="Mangal" panose="02040503050203030202" pitchFamily="18" charset="0"/>
                  <a:cs typeface="Mangal" panose="02040503050203030202" pitchFamily="18" charset="0"/>
                </a:rPr>
                <a:t>Hawaiian</a:t>
              </a:r>
            </a:p>
          </p:txBody>
        </p:sp>
      </p:grpSp>
      <p:pic>
        <p:nvPicPr>
          <p:cNvPr id="21" name="Picture 20">
            <a:extLst>
              <a:ext uri="{FF2B5EF4-FFF2-40B4-BE49-F238E27FC236}">
                <a16:creationId xmlns:a16="http://schemas.microsoft.com/office/drawing/2014/main" id="{9485CAC9-AFAC-F984-86B4-CBB322B50D19}"/>
              </a:ext>
            </a:extLst>
          </p:cNvPr>
          <p:cNvPicPr>
            <a:picLocks noChangeAspect="1"/>
          </p:cNvPicPr>
          <p:nvPr userDrawn="1"/>
        </p:nvPicPr>
        <p:blipFill>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a:stretch/>
        </p:blipFill>
        <p:spPr>
          <a:xfrm flipH="1">
            <a:off x="2894663" y="1"/>
            <a:ext cx="2895596" cy="1628772"/>
          </a:xfrm>
          <a:prstGeom prst="rect">
            <a:avLst/>
          </a:prstGeom>
        </p:spPr>
      </p:pic>
      <p:cxnSp>
        <p:nvCxnSpPr>
          <p:cNvPr id="4" name="Straight Connector 3">
            <a:extLst>
              <a:ext uri="{FF2B5EF4-FFF2-40B4-BE49-F238E27FC236}">
                <a16:creationId xmlns:a16="http://schemas.microsoft.com/office/drawing/2014/main" id="{60C30DE2-7995-A82A-AAC6-3792512E1995}"/>
              </a:ext>
            </a:extLst>
          </p:cNvPr>
          <p:cNvCxnSpPr>
            <a:cxnSpLocks/>
          </p:cNvCxnSpPr>
          <p:nvPr userDrawn="1"/>
        </p:nvCxnSpPr>
        <p:spPr>
          <a:xfrm>
            <a:off x="-18288" y="1636525"/>
            <a:ext cx="7808976" cy="0"/>
          </a:xfrm>
          <a:prstGeom prst="line">
            <a:avLst/>
          </a:prstGeom>
          <a:ln w="5715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5718997"/>
      </p:ext>
    </p:extLst>
  </p:cSld>
  <p:clrMapOvr>
    <a:masterClrMapping/>
  </p:clrMapOvr>
  <p:extLst>
    <p:ext uri="{DCECCB84-F9BA-43D5-87BE-67443E8EF086}">
      <p15:sldGuideLst xmlns:p15="http://schemas.microsoft.com/office/powerpoint/2012/main">
        <p15:guide id="1" orient="horz" pos="3168" userDrawn="1">
          <p15:clr>
            <a:srgbClr val="FBAE40"/>
          </p15:clr>
        </p15:guide>
        <p15:guide id="2" pos="244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270326-F662-45AC-A8B4-4DFDCF515CE0}"/>
              </a:ext>
            </a:extLst>
          </p:cNvPr>
          <p:cNvSpPr/>
          <p:nvPr userDrawn="1"/>
        </p:nvSpPr>
        <p:spPr>
          <a:xfrm>
            <a:off x="2" y="0"/>
            <a:ext cx="7772398" cy="1627632"/>
          </a:xfrm>
          <a:prstGeom prst="rect">
            <a:avLst/>
          </a:prstGeom>
          <a:gradFill flip="none" rotWithShape="1">
            <a:gsLst>
              <a:gs pos="20000">
                <a:schemeClr val="tx1">
                  <a:lumMod val="75000"/>
                  <a:lumOff val="25000"/>
                </a:schemeClr>
              </a:gs>
              <a:gs pos="81000">
                <a:schemeClr val="tx1">
                  <a:lumMod val="50000"/>
                  <a:lumOff val="50000"/>
                </a:schemeClr>
              </a:gs>
              <a:gs pos="100000">
                <a:schemeClr val="tx2">
                  <a:shade val="100000"/>
                  <a:satMod val="1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75B621C-F962-F3B8-6734-4ACD51E2B83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95" t="29574" r="33511" b="25425"/>
          <a:stretch>
            <a:fillRect/>
          </a:stretch>
        </p:blipFill>
        <p:spPr>
          <a:xfrm>
            <a:off x="3705225" y="-8"/>
            <a:ext cx="4067176" cy="1627632"/>
          </a:xfrm>
          <a:prstGeom prst="rect">
            <a:avLst/>
          </a:prstGeom>
        </p:spPr>
      </p:pic>
      <p:grpSp>
        <p:nvGrpSpPr>
          <p:cNvPr id="3" name="Group 2">
            <a:extLst>
              <a:ext uri="{FF2B5EF4-FFF2-40B4-BE49-F238E27FC236}">
                <a16:creationId xmlns:a16="http://schemas.microsoft.com/office/drawing/2014/main" id="{A48DA27B-A985-1953-5762-139253C80145}"/>
              </a:ext>
            </a:extLst>
          </p:cNvPr>
          <p:cNvGrpSpPr/>
          <p:nvPr userDrawn="1"/>
        </p:nvGrpSpPr>
        <p:grpSpPr>
          <a:xfrm>
            <a:off x="299781" y="273624"/>
            <a:ext cx="3007306" cy="1081520"/>
            <a:chOff x="702111" y="460186"/>
            <a:chExt cx="3007306" cy="1081520"/>
          </a:xfrm>
        </p:grpSpPr>
        <p:pic>
          <p:nvPicPr>
            <p:cNvPr id="6" name="Picture 5" descr="A blue and black logo&#10;&#10;Description automatically generated">
              <a:extLst>
                <a:ext uri="{FF2B5EF4-FFF2-40B4-BE49-F238E27FC236}">
                  <a16:creationId xmlns:a16="http://schemas.microsoft.com/office/drawing/2014/main" id="{AE2D92FE-1B3F-B234-ED18-CC326A530C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2111" y="460186"/>
              <a:ext cx="1081520" cy="1081520"/>
            </a:xfrm>
            <a:prstGeom prst="rect">
              <a:avLst/>
            </a:prstGeom>
          </p:spPr>
        </p:pic>
        <p:sp>
          <p:nvSpPr>
            <p:cNvPr id="8" name="TextBox 7">
              <a:extLst>
                <a:ext uri="{FF2B5EF4-FFF2-40B4-BE49-F238E27FC236}">
                  <a16:creationId xmlns:a16="http://schemas.microsoft.com/office/drawing/2014/main" id="{EC4BC24A-30D4-158A-BB3A-4E1DB1551A54}"/>
                </a:ext>
              </a:extLst>
            </p:cNvPr>
            <p:cNvSpPr txBox="1"/>
            <p:nvPr userDrawn="1"/>
          </p:nvSpPr>
          <p:spPr>
            <a:xfrm>
              <a:off x="1621363" y="595614"/>
              <a:ext cx="2088054" cy="892552"/>
            </a:xfrm>
            <a:prstGeom prst="rect">
              <a:avLst/>
            </a:prstGeom>
            <a:noFill/>
          </p:spPr>
          <p:txBody>
            <a:bodyPr wrap="square" rtlCol="0">
              <a:spAutoFit/>
            </a:bodyPr>
            <a:lstStyle/>
            <a:p>
              <a:r>
                <a:rPr lang="en-US" sz="2600" b="1" spc="300" baseline="0" dirty="0">
                  <a:solidFill>
                    <a:schemeClr val="bg1"/>
                  </a:solidFill>
                  <a:latin typeface="Mangal" panose="02040503050203030202" pitchFamily="18" charset="0"/>
                  <a:cs typeface="Mangal" panose="02040503050203030202" pitchFamily="18" charset="0"/>
                </a:rPr>
                <a:t>Ailani</a:t>
              </a:r>
              <a:br>
                <a:rPr lang="en-US" sz="2600" b="1" spc="300" baseline="0" dirty="0">
                  <a:solidFill>
                    <a:schemeClr val="bg1"/>
                  </a:solidFill>
                  <a:latin typeface="Mangal" panose="02040503050203030202" pitchFamily="18" charset="0"/>
                  <a:cs typeface="Mangal" panose="02040503050203030202" pitchFamily="18" charset="0"/>
                </a:rPr>
              </a:br>
              <a:r>
                <a:rPr lang="en-US" sz="2600" b="1" spc="300" baseline="0" dirty="0">
                  <a:solidFill>
                    <a:schemeClr val="bg1"/>
                  </a:solidFill>
                  <a:latin typeface="Mangal" panose="02040503050203030202" pitchFamily="18" charset="0"/>
                  <a:cs typeface="Mangal" panose="02040503050203030202" pitchFamily="18" charset="0"/>
                </a:rPr>
                <a:t>Hawaiian</a:t>
              </a:r>
            </a:p>
          </p:txBody>
        </p:sp>
      </p:grpSp>
      <p:pic>
        <p:nvPicPr>
          <p:cNvPr id="11" name="Picture 10">
            <a:extLst>
              <a:ext uri="{FF2B5EF4-FFF2-40B4-BE49-F238E27FC236}">
                <a16:creationId xmlns:a16="http://schemas.microsoft.com/office/drawing/2014/main" id="{A555126B-8B48-68DA-2661-1CEACAAE3903}"/>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p:blipFill>
        <p:spPr>
          <a:xfrm flipH="1">
            <a:off x="2894663" y="1"/>
            <a:ext cx="2895596" cy="1628772"/>
          </a:xfrm>
          <a:prstGeom prst="rect">
            <a:avLst/>
          </a:prstGeom>
        </p:spPr>
      </p:pic>
      <p:cxnSp>
        <p:nvCxnSpPr>
          <p:cNvPr id="12" name="Straight Connector 11">
            <a:extLst>
              <a:ext uri="{FF2B5EF4-FFF2-40B4-BE49-F238E27FC236}">
                <a16:creationId xmlns:a16="http://schemas.microsoft.com/office/drawing/2014/main" id="{82ABD33F-085B-BA87-F13F-672979BA8A36}"/>
              </a:ext>
            </a:extLst>
          </p:cNvPr>
          <p:cNvCxnSpPr>
            <a:cxnSpLocks/>
          </p:cNvCxnSpPr>
          <p:nvPr userDrawn="1"/>
        </p:nvCxnSpPr>
        <p:spPr>
          <a:xfrm>
            <a:off x="-18288" y="1636525"/>
            <a:ext cx="7808976" cy="0"/>
          </a:xfrm>
          <a:prstGeom prst="line">
            <a:avLst/>
          </a:prstGeom>
          <a:ln w="5715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3623573"/>
      </p:ext>
    </p:extLst>
  </p:cSld>
  <p:clrMapOvr>
    <a:masterClrMapping/>
  </p:clrMapOvr>
  <p:extLst>
    <p:ext uri="{DCECCB84-F9BA-43D5-87BE-67443E8EF086}">
      <p15:sldGuideLst xmlns:p15="http://schemas.microsoft.com/office/powerpoint/2012/main">
        <p15:guide id="1" orient="horz" pos="3168" userDrawn="1">
          <p15:clr>
            <a:srgbClr val="FBAE40"/>
          </p15:clr>
        </p15:guide>
        <p15:guide id="2" pos="2448"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82000"/>
                  </a:schemeClr>
                </a:solidFill>
              </a:defRPr>
            </a:lvl1pPr>
          </a:lstStyle>
          <a:p>
            <a:fld id="{CC929E61-B5A9-452A-874C-46EA549A0829}" type="datetimeFigureOut">
              <a:rPr lang="en-US" smtClean="0"/>
              <a:t>7/23/2025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82000"/>
                  </a:schemeClr>
                </a:solidFill>
              </a:defRPr>
            </a:lvl1pPr>
          </a:lstStyle>
          <a:p>
            <a:fld id="{C42C366E-B24E-49C3-9684-B21B689CDC5B}" type="slidenum">
              <a:rPr lang="en-US" smtClean="0"/>
              <a:t>‹#›</a:t>
            </a:fld>
            <a:endParaRPr lang="en-US"/>
          </a:p>
        </p:txBody>
      </p:sp>
    </p:spTree>
    <p:extLst>
      <p:ext uri="{BB962C8B-B14F-4D97-AF65-F5344CB8AC3E}">
        <p14:creationId xmlns:p14="http://schemas.microsoft.com/office/powerpoint/2010/main" val="3508377237"/>
      </p:ext>
    </p:extLst>
  </p:cSld>
  <p:clrMap bg1="lt1" tx1="dk1" bg2="lt2" tx2="dk2" accent1="accent1" accent2="accent2" accent3="accent3" accent4="accent4" accent5="accent5" accent6="accent6" hlink="hlink" folHlink="folHlink"/>
  <p:sldLayoutIdLst>
    <p:sldLayoutId id="2147483661" r:id="rId1"/>
    <p:sldLayoutId id="2147483672" r:id="rId2"/>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microsoft.com/office/2018/10/relationships/comments" Target="../comments/modernComment_102_C3871713.xml"/><Relationship Id="rId16" Type="http://schemas.openxmlformats.org/officeDocument/2006/relationships/image" Target="../media/image17.svg"/><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2.png"/><Relationship Id="rId9" Type="http://schemas.openxmlformats.org/officeDocument/2006/relationships/image" Target="../media/image10.png"/><Relationship Id="rId14" Type="http://schemas.openxmlformats.org/officeDocument/2006/relationships/image" Target="../media/image15.sv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20.png"/><Relationship Id="rId2" Type="http://schemas.microsoft.com/office/2018/10/relationships/comments" Target="../comments/modernComment_104_C6513444.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hyperlink" Target="mailto:chris.cronin@ailanimg.com" TargetMode="External"/><Relationship Id="rId10" Type="http://schemas.openxmlformats.org/officeDocument/2006/relationships/image" Target="../media/image22.png"/><Relationship Id="rId4" Type="http://schemas.openxmlformats.org/officeDocument/2006/relationships/hyperlink" Target="mailto:lani@ailanihawaiian.com" TargetMode="External"/><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black and blue curved object&#10;&#10;Description automatically generated">
            <a:extLst>
              <a:ext uri="{FF2B5EF4-FFF2-40B4-BE49-F238E27FC236}">
                <a16:creationId xmlns:a16="http://schemas.microsoft.com/office/drawing/2014/main" id="{264C6E20-7751-7C5B-C520-EDC6B4CA0C04}"/>
              </a:ext>
            </a:extLst>
          </p:cNvPr>
          <p:cNvPicPr>
            <a:picLocks noChangeAspect="1"/>
          </p:cNvPicPr>
          <p:nvPr/>
        </p:nvPicPr>
        <p:blipFill rotWithShape="1">
          <a:blip r:embed="rId3">
            <a:extLst>
              <a:ext uri="{28A0092B-C50C-407E-A947-70E740481C1C}">
                <a14:useLocalDpi xmlns:a14="http://schemas.microsoft.com/office/drawing/2010/main" val="0"/>
              </a:ext>
            </a:extLst>
          </a:blip>
          <a:srcRect t="45854" b="11155"/>
          <a:stretch>
            <a:fillRect/>
          </a:stretch>
        </p:blipFill>
        <p:spPr>
          <a:xfrm>
            <a:off x="-3976" y="5729829"/>
            <a:ext cx="7780351" cy="4328571"/>
          </a:xfrm>
          <a:prstGeom prst="rect">
            <a:avLst/>
          </a:prstGeom>
        </p:spPr>
      </p:pic>
      <p:sp>
        <p:nvSpPr>
          <p:cNvPr id="6" name="TextBox 5">
            <a:extLst>
              <a:ext uri="{FF2B5EF4-FFF2-40B4-BE49-F238E27FC236}">
                <a16:creationId xmlns:a16="http://schemas.microsoft.com/office/drawing/2014/main" id="{C4E76681-B83E-6EC4-022C-93860A01EEC9}"/>
              </a:ext>
            </a:extLst>
          </p:cNvPr>
          <p:cNvSpPr txBox="1"/>
          <p:nvPr/>
        </p:nvSpPr>
        <p:spPr>
          <a:xfrm>
            <a:off x="0" y="1634591"/>
            <a:ext cx="7440738" cy="338554"/>
          </a:xfrm>
          <a:prstGeom prst="rect">
            <a:avLst/>
          </a:prstGeom>
          <a:noFill/>
        </p:spPr>
        <p:txBody>
          <a:bodyPr wrap="square" rtlCol="0">
            <a:spAutoFit/>
          </a:bodyPr>
          <a:lstStyle/>
          <a:p>
            <a:r>
              <a:rPr lang="en-US" sz="1600" b="1" spc="200" dirty="0">
                <a:solidFill>
                  <a:schemeClr val="accent1">
                    <a:lumMod val="50000"/>
                  </a:schemeClr>
                </a:solidFill>
                <a:latin typeface="+mj-lt"/>
              </a:rPr>
              <a:t>Harnessing LLUCE to Achieve Cybersecurity Compliance</a:t>
            </a:r>
          </a:p>
        </p:txBody>
      </p:sp>
      <p:sp>
        <p:nvSpPr>
          <p:cNvPr id="7" name="TextBox 6">
            <a:extLst>
              <a:ext uri="{FF2B5EF4-FFF2-40B4-BE49-F238E27FC236}">
                <a16:creationId xmlns:a16="http://schemas.microsoft.com/office/drawing/2014/main" id="{2B8055CE-8AB6-286E-F69F-8D5C61EB43C3}"/>
              </a:ext>
            </a:extLst>
          </p:cNvPr>
          <p:cNvSpPr txBox="1"/>
          <p:nvPr/>
        </p:nvSpPr>
        <p:spPr>
          <a:xfrm>
            <a:off x="24143" y="1963569"/>
            <a:ext cx="7648985" cy="3802259"/>
          </a:xfrm>
          <a:prstGeom prst="rect">
            <a:avLst/>
          </a:prstGeom>
          <a:noFill/>
        </p:spPr>
        <p:txBody>
          <a:bodyPr wrap="square" rtlCol="0">
            <a:spAutoFit/>
          </a:bodyPr>
          <a:lstStyle/>
          <a:p>
            <a:pPr>
              <a:lnSpc>
                <a:spcPts val="1100"/>
              </a:lnSpc>
              <a:spcBef>
                <a:spcPts val="1200"/>
              </a:spcBef>
            </a:pPr>
            <a:r>
              <a:rPr lang="en-US" sz="1100" dirty="0">
                <a:solidFill>
                  <a:schemeClr val="bg2">
                    <a:lumMod val="10000"/>
                  </a:schemeClr>
                </a:solidFill>
              </a:rPr>
              <a:t>Developed by APS Global, our Large Language Universal Compliance Engine (LLUCE) is an innovative Artificial Intelligence (AI)/Large Language Model (LLM) solution which guides organizations in achieving and maintaining cybersecurity compliance by performing the mandatory ATO Risk Assessment (RA)  function. Our cutting-edge model melds Optical Character Recognition (OCR), Natural Language Processing (NLP), and Machine Learning Algorithms (MLA) capabilities, allowing users to analyze documentation and other artifacts quickly and accurately. With LLUCE, you can quickly assess compliance with regulatory and governance requirements and generate a comprehensive report to identify gaps and weaknesses, as well as an action-oriented roadmap for remediation of deficiencies. Our solution minimizes risk, reduces cost, and dramatically shortens time needed for compliance review and development and execution of corrective actions.</a:t>
            </a:r>
          </a:p>
          <a:p>
            <a:pPr>
              <a:lnSpc>
                <a:spcPts val="1100"/>
              </a:lnSpc>
              <a:spcBef>
                <a:spcPts val="1200"/>
              </a:spcBef>
            </a:pPr>
            <a:r>
              <a:rPr lang="en-US" sz="1100" dirty="0">
                <a:solidFill>
                  <a:schemeClr val="bg2">
                    <a:lumMod val="10000"/>
                  </a:schemeClr>
                </a:solidFill>
              </a:rPr>
              <a:t>LLUCE is the most mature and advanced AI/LLM platform available for ATO Risk Assessment (RA) — no one else delivers review capability and a roadmap for remediation with the same speed, accuracy, and compliance-focused approach. Whether deployed through a Secure Internet Cloud instance (SICI) or a on-premises solution, LLUCE positions users for compliance-driven scenarios, including internal or external audit or regulatory review. With 99% accuracy, LLUCE identifies compliance gaps and provides a clear, actionable plan of action and milestones, showing what needs to be done, by whom, and in what sequence/timeframe. APS Global auditors/assessors view and approve all LLUCE findings prior to release, ensuring the highest level of accuracy and conformance with AI/LLM standards by including “Human in the Loop” validation methods.  We are the only ones delivering this level of precision and speed.</a:t>
            </a:r>
          </a:p>
          <a:p>
            <a:pPr>
              <a:lnSpc>
                <a:spcPts val="1100"/>
              </a:lnSpc>
              <a:spcBef>
                <a:spcPts val="1200"/>
              </a:spcBef>
            </a:pPr>
            <a:r>
              <a:rPr lang="en-US" sz="1100" dirty="0">
                <a:solidFill>
                  <a:schemeClr val="bg2">
                    <a:lumMod val="10000"/>
                  </a:schemeClr>
                </a:solidFill>
              </a:rPr>
              <a:t>APS Global offers flexible product options to suit your needs, ranging from one-time assessment to unlimited, ongoing review and gap remediation capability, allowing you to continuously track and improve your compliance posture at your own pace.</a:t>
            </a:r>
          </a:p>
          <a:p>
            <a:pPr>
              <a:lnSpc>
                <a:spcPts val="1100"/>
              </a:lnSpc>
              <a:spcBef>
                <a:spcPts val="1200"/>
              </a:spcBef>
            </a:pPr>
            <a:r>
              <a:rPr lang="en-US" sz="1100" dirty="0">
                <a:solidFill>
                  <a:schemeClr val="bg2">
                    <a:lumMod val="10000"/>
                  </a:schemeClr>
                </a:solidFill>
              </a:rPr>
              <a:t>Our LLUCE product suite, including CompassAPT, PolarisFCA, PraesidiaHCA, and BenedexGCA, provides for comprehensive assessment of your cybersecurity posture. You can use LLUCE to evaluate compliance with FedRAMP ATO and other requirements (e.g., FISMA, CSF2.0/FFEIC, HIPAA, PCI DSS), making it ideal for </a:t>
            </a:r>
            <a:br>
              <a:rPr lang="en-US" sz="1100" dirty="0">
                <a:solidFill>
                  <a:schemeClr val="bg2">
                    <a:lumMod val="10000"/>
                  </a:schemeClr>
                </a:solidFill>
              </a:rPr>
            </a:br>
            <a:r>
              <a:rPr lang="en-US" sz="1100" dirty="0">
                <a:solidFill>
                  <a:schemeClr val="bg2">
                    <a:lumMod val="10000"/>
                  </a:schemeClr>
                </a:solidFill>
              </a:rPr>
              <a:t>organizations operating within multiple regulatory environments. Key LLUCE capabilities and benefits include:</a:t>
            </a:r>
          </a:p>
        </p:txBody>
      </p:sp>
      <p:pic>
        <p:nvPicPr>
          <p:cNvPr id="10" name="Picture 9" descr="A blue and black logo&#10;&#10;Description automatically generated">
            <a:extLst>
              <a:ext uri="{FF2B5EF4-FFF2-40B4-BE49-F238E27FC236}">
                <a16:creationId xmlns:a16="http://schemas.microsoft.com/office/drawing/2014/main" id="{3BE37C17-A43B-FA3A-D1D1-8C18923347E6}"/>
              </a:ext>
            </a:extLst>
          </p:cNvPr>
          <p:cNvPicPr>
            <a:picLocks noChangeAspect="1"/>
          </p:cNvPicPr>
          <p:nvPr/>
        </p:nvPicPr>
        <p:blipFill rotWithShape="1">
          <a:blip r:embed="rId4">
            <a:alphaModFix amt="23000"/>
            <a:duotone>
              <a:prstClr val="black"/>
              <a:schemeClr val="accent1">
                <a:tint val="45000"/>
                <a:satMod val="400000"/>
              </a:schemeClr>
            </a:duotone>
            <a:extLst>
              <a:ext uri="{28A0092B-C50C-407E-A947-70E740481C1C}">
                <a14:useLocalDpi xmlns:a14="http://schemas.microsoft.com/office/drawing/2010/main" val="0"/>
              </a:ext>
            </a:extLst>
          </a:blip>
          <a:srcRect l="16149" t="9133" r="45727" b="39714"/>
          <a:stretch>
            <a:fillRect/>
          </a:stretch>
        </p:blipFill>
        <p:spPr>
          <a:xfrm>
            <a:off x="6137294" y="7864464"/>
            <a:ext cx="1635105" cy="2193936"/>
          </a:xfrm>
          <a:prstGeom prst="rect">
            <a:avLst/>
          </a:prstGeom>
        </p:spPr>
      </p:pic>
      <p:sp>
        <p:nvSpPr>
          <p:cNvPr id="32" name="TextBox 31">
            <a:extLst>
              <a:ext uri="{FF2B5EF4-FFF2-40B4-BE49-F238E27FC236}">
                <a16:creationId xmlns:a16="http://schemas.microsoft.com/office/drawing/2014/main" id="{EACB385D-6A1A-E59B-9DE5-5B824B6C1AF5}"/>
              </a:ext>
            </a:extLst>
          </p:cNvPr>
          <p:cNvSpPr txBox="1"/>
          <p:nvPr/>
        </p:nvSpPr>
        <p:spPr>
          <a:xfrm>
            <a:off x="846176" y="5791499"/>
            <a:ext cx="6708719" cy="3632341"/>
          </a:xfrm>
          <a:prstGeom prst="rect">
            <a:avLst/>
          </a:prstGeom>
          <a:noFill/>
        </p:spPr>
        <p:txBody>
          <a:bodyPr wrap="square">
            <a:spAutoFit/>
          </a:bodyPr>
          <a:lstStyle/>
          <a:p>
            <a:pPr marR="0" lvl="0" algn="l" defTabSz="457200" rtl="0" eaLnBrk="1" fontAlgn="auto" latinLnBrk="0" hangingPunct="1">
              <a:lnSpc>
                <a:spcPts val="1200"/>
              </a:lnSpc>
              <a:spcBef>
                <a:spcPts val="1200"/>
              </a:spcBef>
              <a:spcAft>
                <a:spcPts val="0"/>
              </a:spcAft>
              <a:buClrTx/>
              <a:buSzTx/>
              <a:tabLst/>
              <a:defRPr/>
            </a:pPr>
            <a:r>
              <a:rPr kumimoji="0" lang="en-US" sz="1100" b="1" i="0" u="none" strike="noStrike" kern="1200" cap="none" spc="0" normalizeH="0" baseline="0" noProof="0" dirty="0">
                <a:ln>
                  <a:noFill/>
                </a:ln>
                <a:solidFill>
                  <a:schemeClr val="tx1">
                    <a:lumMod val="90000"/>
                    <a:lumOff val="10000"/>
                  </a:schemeClr>
                </a:solidFill>
                <a:effectLst/>
                <a:uLnTx/>
                <a:uFillTx/>
                <a:latin typeface="Aptos"/>
                <a:ea typeface="+mn-ea"/>
                <a:cs typeface="+mn-cs"/>
              </a:rPr>
              <a:t>Data Repository</a:t>
            </a:r>
            <a:r>
              <a:rPr kumimoji="0" lang="en-US" sz="1100" b="0" i="0" u="none" strike="noStrike" kern="1200" cap="none" spc="0" normalizeH="0" baseline="0" noProof="0" dirty="0">
                <a:ln>
                  <a:noFill/>
                </a:ln>
                <a:solidFill>
                  <a:schemeClr val="tx1">
                    <a:lumMod val="90000"/>
                    <a:lumOff val="10000"/>
                  </a:schemeClr>
                </a:solidFill>
                <a:effectLst/>
                <a:uLnTx/>
                <a:uFillTx/>
                <a:latin typeface="Aptos"/>
                <a:ea typeface="+mn-ea"/>
                <a:cs typeface="+mn-cs"/>
              </a:rPr>
              <a:t>:</a:t>
            </a:r>
            <a:r>
              <a:rPr kumimoji="0" lang="en-US" sz="1100" b="0" i="0" u="none" strike="noStrike" kern="1200" cap="none" spc="0" normalizeH="0" baseline="0" noProof="0" dirty="0">
                <a:ln>
                  <a:noFill/>
                </a:ln>
                <a:solidFill>
                  <a:srgbClr val="E8E8E8">
                    <a:lumMod val="10000"/>
                  </a:srgbClr>
                </a:solidFill>
                <a:effectLst/>
                <a:uLnTx/>
                <a:uFillTx/>
                <a:latin typeface="Aptos"/>
                <a:ea typeface="+mn-ea"/>
                <a:cs typeface="+mn-cs"/>
              </a:rPr>
              <a:t> Provides ability to retain, organize, and promptly retrieve management knowledge </a:t>
            </a:r>
            <a:br>
              <a:rPr kumimoji="0" lang="en-US" sz="1100" b="0" i="0" u="none" strike="noStrike" kern="1200" cap="none" spc="0" normalizeH="0" baseline="0" noProof="0" dirty="0">
                <a:ln>
                  <a:noFill/>
                </a:ln>
                <a:solidFill>
                  <a:srgbClr val="E8E8E8">
                    <a:lumMod val="10000"/>
                  </a:srgbClr>
                </a:solidFill>
                <a:effectLst/>
                <a:uLnTx/>
                <a:uFillTx/>
                <a:latin typeface="Aptos"/>
                <a:ea typeface="+mn-ea"/>
                <a:cs typeface="+mn-cs"/>
              </a:rPr>
            </a:br>
            <a:r>
              <a:rPr kumimoji="0" lang="en-US" sz="1100" b="0" i="0" u="none" strike="noStrike" kern="1200" cap="none" spc="0" normalizeH="0" baseline="0" noProof="0" dirty="0">
                <a:ln>
                  <a:noFill/>
                </a:ln>
                <a:solidFill>
                  <a:srgbClr val="E8E8E8">
                    <a:lumMod val="10000"/>
                  </a:srgbClr>
                </a:solidFill>
                <a:effectLst/>
                <a:uLnTx/>
                <a:uFillTx/>
                <a:latin typeface="Aptos"/>
                <a:ea typeface="+mn-ea"/>
                <a:cs typeface="+mn-cs"/>
              </a:rPr>
              <a:t>(e.g., from administrative policies, directives, handbooks, and forms). The user can easily upload new </a:t>
            </a:r>
            <a:br>
              <a:rPr kumimoji="0" lang="en-US" sz="1100" b="0" i="0" u="none" strike="noStrike" kern="1200" cap="none" spc="0" normalizeH="0" baseline="0" noProof="0" dirty="0">
                <a:ln>
                  <a:noFill/>
                </a:ln>
                <a:solidFill>
                  <a:srgbClr val="E8E8E8">
                    <a:lumMod val="10000"/>
                  </a:srgbClr>
                </a:solidFill>
                <a:effectLst/>
                <a:uLnTx/>
                <a:uFillTx/>
                <a:latin typeface="Aptos"/>
                <a:ea typeface="+mn-ea"/>
                <a:cs typeface="+mn-cs"/>
              </a:rPr>
            </a:br>
            <a:r>
              <a:rPr kumimoji="0" lang="en-US" sz="1100" b="0" i="0" u="none" strike="noStrike" kern="1200" cap="none" spc="0" normalizeH="0" baseline="0" noProof="0" dirty="0">
                <a:ln>
                  <a:noFill/>
                </a:ln>
                <a:solidFill>
                  <a:srgbClr val="E8E8E8">
                    <a:lumMod val="10000"/>
                  </a:srgbClr>
                </a:solidFill>
                <a:effectLst/>
                <a:uLnTx/>
                <a:uFillTx/>
                <a:latin typeface="Aptos"/>
                <a:ea typeface="+mn-ea"/>
                <a:cs typeface="+mn-cs"/>
              </a:rPr>
              <a:t>documents or updates, for example, in response to Presidential Decision Documents, or new or revised legislation and regulations, maintaining a comprehensive, accurate, and up-to-date repository. </a:t>
            </a:r>
          </a:p>
          <a:p>
            <a:pPr marR="0" lvl="0" algn="l" defTabSz="457200" rtl="0" eaLnBrk="1" fontAlgn="auto" latinLnBrk="0" hangingPunct="1">
              <a:lnSpc>
                <a:spcPts val="1200"/>
              </a:lnSpc>
              <a:spcBef>
                <a:spcPts val="1200"/>
              </a:spcBef>
              <a:spcAft>
                <a:spcPts val="0"/>
              </a:spcAft>
              <a:buClrTx/>
              <a:buSzTx/>
              <a:tabLst/>
              <a:defRPr/>
            </a:pPr>
            <a:r>
              <a:rPr kumimoji="0" lang="en-US" sz="1100" b="1" i="0" u="none" strike="noStrike" kern="1200" cap="none" spc="0" normalizeH="0" baseline="0" noProof="0" dirty="0">
                <a:ln>
                  <a:noFill/>
                </a:ln>
                <a:solidFill>
                  <a:schemeClr val="tx1">
                    <a:lumMod val="90000"/>
                    <a:lumOff val="10000"/>
                  </a:schemeClr>
                </a:solidFill>
                <a:effectLst/>
                <a:uLnTx/>
                <a:uFillTx/>
                <a:latin typeface="Aptos"/>
                <a:ea typeface="+mn-ea"/>
                <a:cs typeface="+mn-cs"/>
              </a:rPr>
              <a:t>Natural Language</a:t>
            </a:r>
            <a:r>
              <a:rPr kumimoji="0" lang="en-US" sz="1100" b="0" i="0" u="none" strike="noStrike" kern="1200" cap="none" spc="0" normalizeH="0" baseline="0" noProof="0" dirty="0">
                <a:ln>
                  <a:noFill/>
                </a:ln>
                <a:solidFill>
                  <a:schemeClr val="tx1">
                    <a:lumMod val="90000"/>
                    <a:lumOff val="10000"/>
                  </a:schemeClr>
                </a:solidFill>
                <a:effectLst/>
                <a:uLnTx/>
                <a:uFillTx/>
                <a:latin typeface="Aptos"/>
                <a:ea typeface="+mn-ea"/>
                <a:cs typeface="+mn-cs"/>
              </a:rPr>
              <a:t>:</a:t>
            </a:r>
            <a:r>
              <a:rPr kumimoji="0" lang="en-US" sz="1100" b="0" i="0" u="none" strike="noStrike" kern="1200" cap="none" spc="0" normalizeH="0" baseline="0" noProof="0" dirty="0">
                <a:ln>
                  <a:noFill/>
                </a:ln>
                <a:solidFill>
                  <a:srgbClr val="E8E8E8">
                    <a:lumMod val="10000"/>
                  </a:srgbClr>
                </a:solidFill>
                <a:effectLst/>
                <a:uLnTx/>
                <a:uFillTx/>
                <a:latin typeface="Aptos"/>
                <a:ea typeface="+mn-ea"/>
                <a:cs typeface="+mn-cs"/>
              </a:rPr>
              <a:t> LLUCE uses NLP to support informed decision making, allowing users to make </a:t>
            </a:r>
            <a:br>
              <a:rPr kumimoji="0" lang="en-US" sz="1100" b="0" i="0" u="none" strike="noStrike" kern="1200" cap="none" spc="0" normalizeH="0" baseline="0" noProof="0" dirty="0">
                <a:ln>
                  <a:noFill/>
                </a:ln>
                <a:solidFill>
                  <a:srgbClr val="E8E8E8">
                    <a:lumMod val="10000"/>
                  </a:srgbClr>
                </a:solidFill>
                <a:effectLst/>
                <a:uLnTx/>
                <a:uFillTx/>
                <a:latin typeface="Aptos"/>
                <a:ea typeface="+mn-ea"/>
                <a:cs typeface="+mn-cs"/>
              </a:rPr>
            </a:br>
            <a:r>
              <a:rPr kumimoji="0" lang="en-US" sz="1100" b="0" i="0" u="none" strike="noStrike" kern="1200" cap="none" spc="0" normalizeH="0" baseline="0" noProof="0" dirty="0">
                <a:ln>
                  <a:noFill/>
                </a:ln>
                <a:solidFill>
                  <a:srgbClr val="E8E8E8">
                    <a:lumMod val="10000"/>
                  </a:srgbClr>
                </a:solidFill>
                <a:effectLst/>
                <a:uLnTx/>
                <a:uFillTx/>
                <a:latin typeface="Aptos"/>
                <a:ea typeface="+mn-ea"/>
                <a:cs typeface="+mn-cs"/>
              </a:rPr>
              <a:t>general queries, written in informal vernacular, and receive a concise, informative response, </a:t>
            </a:r>
            <a:br>
              <a:rPr kumimoji="0" lang="en-US" sz="1100" b="0" i="0" u="none" strike="noStrike" kern="1200" cap="none" spc="0" normalizeH="0" baseline="0" noProof="0" dirty="0">
                <a:ln>
                  <a:noFill/>
                </a:ln>
                <a:solidFill>
                  <a:srgbClr val="E8E8E8">
                    <a:lumMod val="10000"/>
                  </a:srgbClr>
                </a:solidFill>
                <a:effectLst/>
                <a:uLnTx/>
                <a:uFillTx/>
                <a:latin typeface="Aptos"/>
                <a:ea typeface="+mn-ea"/>
                <a:cs typeface="+mn-cs"/>
              </a:rPr>
            </a:br>
            <a:r>
              <a:rPr kumimoji="0" lang="en-US" sz="1100" b="0" i="0" u="none" strike="noStrike" kern="1200" cap="none" spc="0" normalizeH="0" baseline="0" noProof="0" dirty="0">
                <a:ln>
                  <a:noFill/>
                </a:ln>
                <a:solidFill>
                  <a:srgbClr val="E8E8E8">
                    <a:lumMod val="10000"/>
                  </a:srgbClr>
                </a:solidFill>
                <a:effectLst/>
                <a:uLnTx/>
                <a:uFillTx/>
                <a:latin typeface="Aptos"/>
                <a:ea typeface="+mn-ea"/>
                <a:cs typeface="+mn-cs"/>
              </a:rPr>
              <a:t>including reference to specific directives, regulations, policies, or handbooks.  </a:t>
            </a:r>
          </a:p>
          <a:p>
            <a:pPr marR="0" lvl="0" algn="l" defTabSz="457200" rtl="0" eaLnBrk="1" fontAlgn="auto" latinLnBrk="0" hangingPunct="1">
              <a:lnSpc>
                <a:spcPts val="1200"/>
              </a:lnSpc>
              <a:spcBef>
                <a:spcPts val="1200"/>
              </a:spcBef>
              <a:spcAft>
                <a:spcPts val="0"/>
              </a:spcAft>
              <a:buClrTx/>
              <a:buSzTx/>
              <a:tabLst/>
              <a:defRPr/>
            </a:pPr>
            <a:r>
              <a:rPr kumimoji="0" lang="en-US" sz="1100" b="1" i="0" u="none" strike="noStrike" kern="1200" cap="none" spc="0" normalizeH="0" baseline="0" noProof="0" dirty="0">
                <a:ln>
                  <a:noFill/>
                </a:ln>
                <a:solidFill>
                  <a:schemeClr val="tx1">
                    <a:lumMod val="90000"/>
                    <a:lumOff val="10000"/>
                  </a:schemeClr>
                </a:solidFill>
                <a:effectLst/>
                <a:uLnTx/>
                <a:uFillTx/>
                <a:latin typeface="Aptos"/>
                <a:ea typeface="+mn-ea"/>
                <a:cs typeface="+mn-cs"/>
              </a:rPr>
              <a:t>Improved Accuracy</a:t>
            </a:r>
            <a:r>
              <a:rPr kumimoji="0" lang="en-US" sz="1100" b="0" i="0" u="none" strike="noStrike" kern="1200" cap="none" spc="0" normalizeH="0" baseline="0" noProof="0" dirty="0">
                <a:ln>
                  <a:noFill/>
                </a:ln>
                <a:solidFill>
                  <a:schemeClr val="tx1">
                    <a:lumMod val="90000"/>
                    <a:lumOff val="10000"/>
                  </a:schemeClr>
                </a:solidFill>
                <a:effectLst/>
                <a:uLnTx/>
                <a:uFillTx/>
                <a:latin typeface="Aptos"/>
                <a:ea typeface="+mn-ea"/>
                <a:cs typeface="+mn-cs"/>
              </a:rPr>
              <a:t>: </a:t>
            </a:r>
            <a:r>
              <a:rPr kumimoji="0" lang="en-US" sz="1100" b="0" i="0" u="none" strike="noStrike" kern="1200" cap="none" spc="0" normalizeH="0" baseline="0" noProof="0" dirty="0">
                <a:ln>
                  <a:noFill/>
                </a:ln>
                <a:solidFill>
                  <a:srgbClr val="E8E8E8">
                    <a:lumMod val="10000"/>
                  </a:srgbClr>
                </a:solidFill>
                <a:effectLst/>
                <a:uLnTx/>
                <a:uFillTx/>
                <a:latin typeface="Aptos"/>
                <a:ea typeface="+mn-ea"/>
                <a:cs typeface="+mn-cs"/>
              </a:rPr>
              <a:t>LLUCE performs objective, fact-based evaluation of text and graphical </a:t>
            </a:r>
            <a:br>
              <a:rPr kumimoji="0" lang="en-US" sz="1100" b="0" i="0" u="none" strike="noStrike" kern="1200" cap="none" spc="0" normalizeH="0" baseline="0" noProof="0" dirty="0">
                <a:ln>
                  <a:noFill/>
                </a:ln>
                <a:solidFill>
                  <a:srgbClr val="E8E8E8">
                    <a:lumMod val="10000"/>
                  </a:srgbClr>
                </a:solidFill>
                <a:effectLst/>
                <a:uLnTx/>
                <a:uFillTx/>
                <a:latin typeface="Aptos"/>
                <a:ea typeface="+mn-ea"/>
                <a:cs typeface="+mn-cs"/>
              </a:rPr>
            </a:br>
            <a:r>
              <a:rPr kumimoji="0" lang="en-US" sz="1100" b="0" i="0" u="none" strike="noStrike" kern="1200" cap="none" spc="0" normalizeH="0" baseline="0" noProof="0" dirty="0">
                <a:ln>
                  <a:noFill/>
                </a:ln>
                <a:solidFill>
                  <a:srgbClr val="E8E8E8">
                    <a:lumMod val="10000"/>
                  </a:srgbClr>
                </a:solidFill>
                <a:effectLst/>
                <a:uLnTx/>
                <a:uFillTx/>
                <a:latin typeface="Aptos"/>
                <a:ea typeface="+mn-ea"/>
                <a:cs typeface="+mn-cs"/>
              </a:rPr>
              <a:t>information to thoroughly review plans and procedural documents against cybersecurity </a:t>
            </a:r>
            <a:br>
              <a:rPr kumimoji="0" lang="en-US" sz="1100" b="0" i="0" u="none" strike="noStrike" kern="1200" cap="none" spc="0" normalizeH="0" baseline="0" noProof="0" dirty="0">
                <a:ln>
                  <a:noFill/>
                </a:ln>
                <a:solidFill>
                  <a:srgbClr val="E8E8E8">
                    <a:lumMod val="10000"/>
                  </a:srgbClr>
                </a:solidFill>
                <a:effectLst/>
                <a:uLnTx/>
                <a:uFillTx/>
                <a:latin typeface="Aptos"/>
                <a:ea typeface="+mn-ea"/>
                <a:cs typeface="+mn-cs"/>
              </a:rPr>
            </a:br>
            <a:r>
              <a:rPr kumimoji="0" lang="en-US" sz="1100" b="0" i="0" u="none" strike="noStrike" kern="1200" cap="none" spc="0" normalizeH="0" baseline="0" noProof="0" dirty="0">
                <a:ln>
                  <a:noFill/>
                </a:ln>
                <a:solidFill>
                  <a:srgbClr val="E8E8E8">
                    <a:lumMod val="10000"/>
                  </a:srgbClr>
                </a:solidFill>
                <a:effectLst/>
                <a:uLnTx/>
                <a:uFillTx/>
                <a:latin typeface="Aptos"/>
                <a:ea typeface="+mn-ea"/>
                <a:cs typeface="+mn-cs"/>
              </a:rPr>
              <a:t>and governance standards and requirements. </a:t>
            </a:r>
          </a:p>
          <a:p>
            <a:pPr marR="0" lvl="0" algn="l" defTabSz="457200" rtl="0" eaLnBrk="1" fontAlgn="auto" latinLnBrk="0" hangingPunct="1">
              <a:lnSpc>
                <a:spcPts val="1200"/>
              </a:lnSpc>
              <a:spcBef>
                <a:spcPts val="1200"/>
              </a:spcBef>
              <a:spcAft>
                <a:spcPts val="0"/>
              </a:spcAft>
              <a:buClrTx/>
              <a:buSzTx/>
              <a:tabLst/>
              <a:defRPr/>
            </a:pPr>
            <a:r>
              <a:rPr kumimoji="0" lang="en-US" sz="1100" b="1" i="0" u="none" strike="noStrike" kern="1200" cap="none" spc="0" normalizeH="0" baseline="0" noProof="0" dirty="0">
                <a:ln>
                  <a:noFill/>
                </a:ln>
                <a:solidFill>
                  <a:schemeClr val="tx1">
                    <a:lumMod val="90000"/>
                    <a:lumOff val="10000"/>
                  </a:schemeClr>
                </a:solidFill>
                <a:effectLst/>
                <a:uLnTx/>
                <a:uFillTx/>
                <a:latin typeface="Aptos"/>
                <a:ea typeface="+mn-ea"/>
                <a:cs typeface="+mn-cs"/>
              </a:rPr>
              <a:t>Cost-Effectiveness</a:t>
            </a:r>
            <a:r>
              <a:rPr kumimoji="0" lang="en-US" sz="1100" b="0" i="0" u="none" strike="noStrike" kern="1200" cap="none" spc="0" normalizeH="0" baseline="0" noProof="0" dirty="0">
                <a:ln>
                  <a:noFill/>
                </a:ln>
                <a:solidFill>
                  <a:schemeClr val="tx1">
                    <a:lumMod val="90000"/>
                    <a:lumOff val="10000"/>
                  </a:schemeClr>
                </a:solidFill>
                <a:effectLst/>
                <a:uLnTx/>
                <a:uFillTx/>
                <a:latin typeface="Aptos"/>
                <a:ea typeface="+mn-ea"/>
                <a:cs typeface="+mn-cs"/>
              </a:rPr>
              <a:t>:</a:t>
            </a:r>
            <a:r>
              <a:rPr kumimoji="0" lang="en-US" sz="1100" b="0" i="0" u="none" strike="noStrike" kern="1200" cap="none" spc="0" normalizeH="0" baseline="0" noProof="0" dirty="0">
                <a:ln>
                  <a:noFill/>
                </a:ln>
                <a:solidFill>
                  <a:srgbClr val="E8E8E8">
                    <a:lumMod val="10000"/>
                  </a:srgbClr>
                </a:solidFill>
                <a:effectLst/>
                <a:uLnTx/>
                <a:uFillTx/>
                <a:latin typeface="Aptos"/>
                <a:ea typeface="+mn-ea"/>
                <a:cs typeface="+mn-cs"/>
              </a:rPr>
              <a:t> By automating manual processes involved in searches and </a:t>
            </a:r>
            <a:br>
              <a:rPr kumimoji="0" lang="en-US" sz="1100" b="0" i="0" u="none" strike="noStrike" kern="1200" cap="none" spc="0" normalizeH="0" baseline="0" noProof="0" dirty="0">
                <a:ln>
                  <a:noFill/>
                </a:ln>
                <a:solidFill>
                  <a:srgbClr val="E8E8E8">
                    <a:lumMod val="10000"/>
                  </a:srgbClr>
                </a:solidFill>
                <a:effectLst/>
                <a:uLnTx/>
                <a:uFillTx/>
                <a:latin typeface="Aptos"/>
                <a:ea typeface="+mn-ea"/>
                <a:cs typeface="+mn-cs"/>
              </a:rPr>
            </a:br>
            <a:r>
              <a:rPr kumimoji="0" lang="en-US" sz="1100" b="0" i="0" u="none" strike="noStrike" kern="1200" cap="none" spc="0" normalizeH="0" baseline="0" noProof="0" dirty="0">
                <a:ln>
                  <a:noFill/>
                </a:ln>
                <a:solidFill>
                  <a:srgbClr val="E8E8E8">
                    <a:lumMod val="10000"/>
                  </a:srgbClr>
                </a:solidFill>
                <a:effectLst/>
                <a:uLnTx/>
                <a:uFillTx/>
                <a:latin typeface="Aptos"/>
                <a:ea typeface="+mn-ea"/>
                <a:cs typeface="+mn-cs"/>
              </a:rPr>
              <a:t>compliance review, LLUCE delivers increased productivity and efficiency. </a:t>
            </a:r>
          </a:p>
          <a:p>
            <a:pPr marR="0" lvl="0" algn="l" defTabSz="457200" rtl="0" eaLnBrk="1" fontAlgn="auto" latinLnBrk="0" hangingPunct="1">
              <a:lnSpc>
                <a:spcPts val="1200"/>
              </a:lnSpc>
              <a:spcBef>
                <a:spcPts val="1200"/>
              </a:spcBef>
              <a:spcAft>
                <a:spcPts val="0"/>
              </a:spcAft>
              <a:buClrTx/>
              <a:buSzTx/>
              <a:tabLst/>
              <a:defRPr/>
            </a:pPr>
            <a:r>
              <a:rPr kumimoji="0" lang="en-US" sz="1100" b="1" i="0" u="none" strike="noStrike" kern="1200" cap="none" spc="0" normalizeH="0" baseline="0" noProof="0" dirty="0">
                <a:ln>
                  <a:noFill/>
                </a:ln>
                <a:solidFill>
                  <a:schemeClr val="tx1">
                    <a:lumMod val="90000"/>
                    <a:lumOff val="10000"/>
                  </a:schemeClr>
                </a:solidFill>
                <a:effectLst/>
                <a:uLnTx/>
                <a:uFillTx/>
                <a:latin typeface="Aptos"/>
                <a:ea typeface="+mn-ea"/>
                <a:cs typeface="+mn-cs"/>
              </a:rPr>
              <a:t>Efficiency</a:t>
            </a:r>
            <a:r>
              <a:rPr kumimoji="0" lang="en-US" sz="1100" b="0" i="0" u="none" strike="noStrike" kern="1200" cap="none" spc="0" normalizeH="0" baseline="0" noProof="0" dirty="0">
                <a:ln>
                  <a:noFill/>
                </a:ln>
                <a:solidFill>
                  <a:schemeClr val="tx1">
                    <a:lumMod val="90000"/>
                    <a:lumOff val="10000"/>
                  </a:schemeClr>
                </a:solidFill>
                <a:effectLst/>
                <a:uLnTx/>
                <a:uFillTx/>
                <a:latin typeface="Aptos"/>
                <a:ea typeface="+mn-ea"/>
                <a:cs typeface="+mn-cs"/>
              </a:rPr>
              <a:t>:</a:t>
            </a:r>
            <a:r>
              <a:rPr kumimoji="0" lang="en-US" sz="1100" b="0" i="0" u="none" strike="noStrike" kern="1200" cap="none" spc="0" normalizeH="0" baseline="0" noProof="0" dirty="0">
                <a:ln>
                  <a:noFill/>
                </a:ln>
                <a:solidFill>
                  <a:srgbClr val="E8E8E8">
                    <a:lumMod val="10000"/>
                  </a:srgbClr>
                </a:solidFill>
                <a:effectLst/>
                <a:uLnTx/>
                <a:uFillTx/>
                <a:latin typeface="Aptos"/>
                <a:ea typeface="+mn-ea"/>
                <a:cs typeface="+mn-cs"/>
              </a:rPr>
              <a:t> While adhering to rigorous standards, LLUCE leverages advanced AI </a:t>
            </a:r>
            <a:br>
              <a:rPr kumimoji="0" lang="en-US" sz="1100" b="0" i="0" u="none" strike="noStrike" kern="1200" cap="none" spc="0" normalizeH="0" baseline="0" noProof="0" dirty="0">
                <a:ln>
                  <a:noFill/>
                </a:ln>
                <a:solidFill>
                  <a:srgbClr val="E8E8E8">
                    <a:lumMod val="10000"/>
                  </a:srgbClr>
                </a:solidFill>
                <a:effectLst/>
                <a:uLnTx/>
                <a:uFillTx/>
                <a:latin typeface="Aptos"/>
                <a:ea typeface="+mn-ea"/>
                <a:cs typeface="+mn-cs"/>
              </a:rPr>
            </a:br>
            <a:r>
              <a:rPr kumimoji="0" lang="en-US" sz="1100" b="0" i="0" u="none" strike="noStrike" kern="1200" cap="none" spc="0" normalizeH="0" baseline="0" noProof="0" dirty="0">
                <a:ln>
                  <a:noFill/>
                </a:ln>
                <a:solidFill>
                  <a:srgbClr val="E8E8E8">
                    <a:lumMod val="10000"/>
                  </a:srgbClr>
                </a:solidFill>
                <a:effectLst/>
                <a:uLnTx/>
                <a:uFillTx/>
                <a:latin typeface="Aptos"/>
                <a:ea typeface="+mn-ea"/>
                <a:cs typeface="+mn-cs"/>
              </a:rPr>
              <a:t>and Retrieval Augmented Generation (RAG) to deliver rapid and accurate </a:t>
            </a:r>
            <a:br>
              <a:rPr kumimoji="0" lang="en-US" sz="1100" b="0" i="0" u="none" strike="noStrike" kern="1200" cap="none" spc="0" normalizeH="0" baseline="0" noProof="0" dirty="0">
                <a:ln>
                  <a:noFill/>
                </a:ln>
                <a:solidFill>
                  <a:srgbClr val="E8E8E8">
                    <a:lumMod val="10000"/>
                  </a:srgbClr>
                </a:solidFill>
                <a:effectLst/>
                <a:uLnTx/>
                <a:uFillTx/>
                <a:latin typeface="Aptos"/>
                <a:ea typeface="+mn-ea"/>
                <a:cs typeface="+mn-cs"/>
              </a:rPr>
            </a:br>
            <a:r>
              <a:rPr kumimoji="0" lang="en-US" sz="1100" b="0" i="0" u="none" strike="noStrike" kern="1200" cap="none" spc="0" normalizeH="0" baseline="0" noProof="0" dirty="0">
                <a:ln>
                  <a:noFill/>
                </a:ln>
                <a:solidFill>
                  <a:srgbClr val="E8E8E8">
                    <a:lumMod val="10000"/>
                  </a:srgbClr>
                </a:solidFill>
                <a:effectLst/>
                <a:uLnTx/>
                <a:uFillTx/>
                <a:latin typeface="Aptos"/>
                <a:ea typeface="+mn-ea"/>
                <a:cs typeface="+mn-cs"/>
              </a:rPr>
              <a:t>assessments, reducing timelines up to tenfold.</a:t>
            </a:r>
          </a:p>
          <a:p>
            <a:pPr marR="0" lvl="0" algn="l" defTabSz="457200" rtl="0" eaLnBrk="1" fontAlgn="auto" latinLnBrk="0" hangingPunct="1">
              <a:lnSpc>
                <a:spcPts val="1200"/>
              </a:lnSpc>
              <a:spcBef>
                <a:spcPts val="1200"/>
              </a:spcBef>
              <a:spcAft>
                <a:spcPts val="0"/>
              </a:spcAft>
              <a:buClrTx/>
              <a:buSzTx/>
              <a:tabLst/>
              <a:defRPr/>
            </a:pPr>
            <a:r>
              <a:rPr kumimoji="0" lang="en-US" sz="1100" b="1" i="0" u="none" strike="noStrike" kern="1200" cap="none" spc="0" normalizeH="0" baseline="0" noProof="0" dirty="0">
                <a:ln>
                  <a:noFill/>
                </a:ln>
                <a:solidFill>
                  <a:schemeClr val="tx1">
                    <a:lumMod val="90000"/>
                    <a:lumOff val="10000"/>
                  </a:schemeClr>
                </a:solidFill>
                <a:effectLst/>
                <a:uLnTx/>
                <a:uFillTx/>
                <a:latin typeface="Aptos"/>
                <a:ea typeface="+mn-ea"/>
                <a:cs typeface="+mn-cs"/>
              </a:rPr>
              <a:t>Scalability</a:t>
            </a:r>
            <a:r>
              <a:rPr kumimoji="0" lang="en-US" sz="1100" b="0" i="0" u="none" strike="noStrike" kern="1200" cap="none" spc="0" normalizeH="0" baseline="0" noProof="0" dirty="0">
                <a:ln>
                  <a:noFill/>
                </a:ln>
                <a:solidFill>
                  <a:schemeClr val="tx1">
                    <a:lumMod val="90000"/>
                    <a:lumOff val="10000"/>
                  </a:schemeClr>
                </a:solidFill>
                <a:effectLst/>
                <a:uLnTx/>
                <a:uFillTx/>
                <a:latin typeface="Aptos"/>
                <a:ea typeface="+mn-ea"/>
                <a:cs typeface="+mn-cs"/>
              </a:rPr>
              <a:t>:</a:t>
            </a:r>
            <a:r>
              <a:rPr kumimoji="0" lang="en-US" sz="1100" b="0" i="0" u="none" strike="noStrike" kern="1200" cap="none" spc="0" normalizeH="0" baseline="0" noProof="0" dirty="0">
                <a:ln>
                  <a:noFill/>
                </a:ln>
                <a:solidFill>
                  <a:srgbClr val="E8E8E8">
                    <a:lumMod val="10000"/>
                  </a:srgbClr>
                </a:solidFill>
                <a:effectLst/>
                <a:uLnTx/>
                <a:uFillTx/>
                <a:latin typeface="Aptos"/>
                <a:ea typeface="+mn-ea"/>
                <a:cs typeface="+mn-cs"/>
              </a:rPr>
              <a:t> LLUCE is easily deployed for use on a small-scale </a:t>
            </a:r>
            <a:br>
              <a:rPr kumimoji="0" lang="en-US" sz="1100" b="0" i="0" u="none" strike="noStrike" kern="1200" cap="none" spc="0" normalizeH="0" baseline="0" noProof="0" dirty="0">
                <a:ln>
                  <a:noFill/>
                </a:ln>
                <a:solidFill>
                  <a:srgbClr val="E8E8E8">
                    <a:lumMod val="10000"/>
                  </a:srgbClr>
                </a:solidFill>
                <a:effectLst/>
                <a:uLnTx/>
                <a:uFillTx/>
                <a:latin typeface="Aptos"/>
                <a:ea typeface="+mn-ea"/>
                <a:cs typeface="+mn-cs"/>
              </a:rPr>
            </a:br>
            <a:r>
              <a:rPr kumimoji="0" lang="en-US" sz="1100" b="0" i="0" u="none" strike="noStrike" kern="1200" cap="none" spc="0" normalizeH="0" baseline="0" noProof="0" dirty="0">
                <a:ln>
                  <a:noFill/>
                </a:ln>
                <a:solidFill>
                  <a:srgbClr val="E8E8E8">
                    <a:lumMod val="10000"/>
                  </a:srgbClr>
                </a:solidFill>
                <a:effectLst/>
                <a:uLnTx/>
                <a:uFillTx/>
                <a:latin typeface="Aptos"/>
                <a:ea typeface="+mn-ea"/>
                <a:cs typeface="+mn-cs"/>
              </a:rPr>
              <a:t>(desktop) basis or even enterprise-wide, making it a versatile </a:t>
            </a:r>
            <a:br>
              <a:rPr kumimoji="0" lang="en-US" sz="1100" b="0" i="0" u="none" strike="noStrike" kern="1200" cap="none" spc="0" normalizeH="0" baseline="0" noProof="0" dirty="0">
                <a:ln>
                  <a:noFill/>
                </a:ln>
                <a:solidFill>
                  <a:srgbClr val="E8E8E8">
                    <a:lumMod val="10000"/>
                  </a:srgbClr>
                </a:solidFill>
                <a:effectLst/>
                <a:uLnTx/>
                <a:uFillTx/>
                <a:latin typeface="Aptos"/>
                <a:ea typeface="+mn-ea"/>
                <a:cs typeface="+mn-cs"/>
              </a:rPr>
            </a:br>
            <a:r>
              <a:rPr kumimoji="0" lang="en-US" sz="1100" b="0" i="0" u="none" strike="noStrike" kern="1200" cap="none" spc="0" normalizeH="0" baseline="0" noProof="0" dirty="0">
                <a:ln>
                  <a:noFill/>
                </a:ln>
                <a:solidFill>
                  <a:srgbClr val="E8E8E8">
                    <a:lumMod val="10000"/>
                  </a:srgbClr>
                </a:solidFill>
                <a:effectLst/>
                <a:uLnTx/>
                <a:uFillTx/>
                <a:latin typeface="Aptos"/>
                <a:ea typeface="+mn-ea"/>
                <a:cs typeface="+mn-cs"/>
              </a:rPr>
              <a:t>solution for organizations of all sizes. </a:t>
            </a:r>
          </a:p>
        </p:txBody>
      </p:sp>
      <p:pic>
        <p:nvPicPr>
          <p:cNvPr id="33" name="Picture 32" descr="A blue and black logo&#10;&#10;Description automatically generated">
            <a:extLst>
              <a:ext uri="{FF2B5EF4-FFF2-40B4-BE49-F238E27FC236}">
                <a16:creationId xmlns:a16="http://schemas.microsoft.com/office/drawing/2014/main" id="{FD01B710-ADD4-D78D-182B-949790D9D4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898" y="9445499"/>
            <a:ext cx="558390" cy="558390"/>
          </a:xfrm>
          <a:prstGeom prst="rect">
            <a:avLst/>
          </a:prstGeom>
        </p:spPr>
      </p:pic>
      <p:grpSp>
        <p:nvGrpSpPr>
          <p:cNvPr id="113" name="Group 112">
            <a:extLst>
              <a:ext uri="{FF2B5EF4-FFF2-40B4-BE49-F238E27FC236}">
                <a16:creationId xmlns:a16="http://schemas.microsoft.com/office/drawing/2014/main" id="{0656A048-36F3-123A-2E74-F3146551E92F}"/>
              </a:ext>
            </a:extLst>
          </p:cNvPr>
          <p:cNvGrpSpPr/>
          <p:nvPr/>
        </p:nvGrpSpPr>
        <p:grpSpPr>
          <a:xfrm>
            <a:off x="425076" y="5770994"/>
            <a:ext cx="383771" cy="3333229"/>
            <a:chOff x="419100" y="5770994"/>
            <a:chExt cx="383771" cy="3333229"/>
          </a:xfrm>
        </p:grpSpPr>
        <p:pic>
          <p:nvPicPr>
            <p:cNvPr id="71" name="Graphic 70">
              <a:extLst>
                <a:ext uri="{FF2B5EF4-FFF2-40B4-BE49-F238E27FC236}">
                  <a16:creationId xmlns:a16="http://schemas.microsoft.com/office/drawing/2014/main" id="{91CBE97B-2D5D-B847-BFFA-A1CCC157C8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9100" y="6473197"/>
              <a:ext cx="383770" cy="334927"/>
            </a:xfrm>
            <a:prstGeom prst="rect">
              <a:avLst/>
            </a:prstGeom>
          </p:spPr>
        </p:pic>
        <p:pic>
          <p:nvPicPr>
            <p:cNvPr id="82" name="Graphic 81">
              <a:extLst>
                <a:ext uri="{FF2B5EF4-FFF2-40B4-BE49-F238E27FC236}">
                  <a16:creationId xmlns:a16="http://schemas.microsoft.com/office/drawing/2014/main" id="{B81E7C94-3613-2410-C677-FA10814101E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9100" y="7578119"/>
              <a:ext cx="383770" cy="383770"/>
            </a:xfrm>
            <a:prstGeom prst="rect">
              <a:avLst/>
            </a:prstGeom>
          </p:spPr>
        </p:pic>
        <p:pic>
          <p:nvPicPr>
            <p:cNvPr id="98" name="Graphic 97">
              <a:extLst>
                <a:ext uri="{FF2B5EF4-FFF2-40B4-BE49-F238E27FC236}">
                  <a16:creationId xmlns:a16="http://schemas.microsoft.com/office/drawing/2014/main" id="{BAD102FF-D853-7A6D-CE09-CD46AC611CF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9100" y="8132945"/>
              <a:ext cx="379673" cy="379673"/>
            </a:xfrm>
            <a:prstGeom prst="rect">
              <a:avLst/>
            </a:prstGeom>
          </p:spPr>
        </p:pic>
        <p:pic>
          <p:nvPicPr>
            <p:cNvPr id="102" name="Graphic 101">
              <a:extLst>
                <a:ext uri="{FF2B5EF4-FFF2-40B4-BE49-F238E27FC236}">
                  <a16:creationId xmlns:a16="http://schemas.microsoft.com/office/drawing/2014/main" id="{3B356BE7-496C-7DDE-4728-BEBC9BB21DA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19100" y="8732832"/>
              <a:ext cx="383771" cy="371391"/>
            </a:xfrm>
            <a:prstGeom prst="rect">
              <a:avLst/>
            </a:prstGeom>
          </p:spPr>
        </p:pic>
        <p:pic>
          <p:nvPicPr>
            <p:cNvPr id="110" name="Graphic 109">
              <a:extLst>
                <a:ext uri="{FF2B5EF4-FFF2-40B4-BE49-F238E27FC236}">
                  <a16:creationId xmlns:a16="http://schemas.microsoft.com/office/drawing/2014/main" id="{64EAA145-BBBC-05D4-2311-EAE7C1792CD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19100" y="7022217"/>
              <a:ext cx="379674" cy="425183"/>
            </a:xfrm>
            <a:prstGeom prst="rect">
              <a:avLst/>
            </a:prstGeom>
          </p:spPr>
        </p:pic>
        <p:pic>
          <p:nvPicPr>
            <p:cNvPr id="112" name="Graphic 111">
              <a:extLst>
                <a:ext uri="{FF2B5EF4-FFF2-40B4-BE49-F238E27FC236}">
                  <a16:creationId xmlns:a16="http://schemas.microsoft.com/office/drawing/2014/main" id="{7FBE7902-CB73-9966-2267-23FDE4904C1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19100" y="5770994"/>
              <a:ext cx="379674" cy="379674"/>
            </a:xfrm>
            <a:prstGeom prst="rect">
              <a:avLst/>
            </a:prstGeom>
          </p:spPr>
        </p:pic>
      </p:grpSp>
      <p:pic>
        <p:nvPicPr>
          <p:cNvPr id="2" name="Picture 1">
            <a:extLst>
              <a:ext uri="{FF2B5EF4-FFF2-40B4-BE49-F238E27FC236}">
                <a16:creationId xmlns:a16="http://schemas.microsoft.com/office/drawing/2014/main" id="{D28247BA-50CB-FA20-93C2-682252E3A276}"/>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026653" y="8580121"/>
            <a:ext cx="2658050" cy="1464522"/>
          </a:xfrm>
          <a:prstGeom prst="rect">
            <a:avLst/>
          </a:prstGeom>
        </p:spPr>
      </p:pic>
      <p:sp>
        <p:nvSpPr>
          <p:cNvPr id="4" name="TextBox 3">
            <a:extLst>
              <a:ext uri="{FF2B5EF4-FFF2-40B4-BE49-F238E27FC236}">
                <a16:creationId xmlns:a16="http://schemas.microsoft.com/office/drawing/2014/main" id="{C4F3E903-6209-7758-1F94-FB2FCFC06491}"/>
              </a:ext>
            </a:extLst>
          </p:cNvPr>
          <p:cNvSpPr txBox="1"/>
          <p:nvPr/>
        </p:nvSpPr>
        <p:spPr>
          <a:xfrm>
            <a:off x="4268404" y="91003"/>
            <a:ext cx="3463356" cy="1384995"/>
          </a:xfrm>
          <a:prstGeom prst="rect">
            <a:avLst/>
          </a:prstGeom>
          <a:noFill/>
        </p:spPr>
        <p:txBody>
          <a:bodyPr wrap="square" anchor="ctr">
            <a:spAutoFit/>
          </a:bodyPr>
          <a:lstStyle/>
          <a:p>
            <a:pPr algn="ctr"/>
            <a:r>
              <a:rPr lang="en-US" sz="2100" dirty="0">
                <a:solidFill>
                  <a:schemeClr val="bg1"/>
                </a:solidFill>
                <a:effectLst>
                  <a:outerShdw blurRad="38100" dist="38100" dir="2700000" algn="tl">
                    <a:srgbClr val="000000">
                      <a:alpha val="43137"/>
                    </a:srgbClr>
                  </a:outerShdw>
                </a:effectLst>
              </a:rPr>
              <a:t>Proven </a:t>
            </a:r>
          </a:p>
          <a:p>
            <a:pPr algn="ctr"/>
            <a:r>
              <a:rPr lang="en-US" sz="2100" dirty="0">
                <a:solidFill>
                  <a:schemeClr val="bg1"/>
                </a:solidFill>
                <a:effectLst>
                  <a:outerShdw blurRad="38100" dist="38100" dir="2700000" algn="tl">
                    <a:srgbClr val="000000">
                      <a:alpha val="43137"/>
                    </a:srgbClr>
                  </a:outerShdw>
                </a:effectLst>
              </a:rPr>
              <a:t>Artificial Intelligence with Language Universal Compliance Engine (LLUCE) </a:t>
            </a:r>
          </a:p>
        </p:txBody>
      </p:sp>
    </p:spTree>
    <p:extLst>
      <p:ext uri="{BB962C8B-B14F-4D97-AF65-F5344CB8AC3E}">
        <p14:creationId xmlns:p14="http://schemas.microsoft.com/office/powerpoint/2010/main" val="3280410387"/>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71" descr="A black and blue curved object&#10;&#10;Description automatically generated">
            <a:extLst>
              <a:ext uri="{FF2B5EF4-FFF2-40B4-BE49-F238E27FC236}">
                <a16:creationId xmlns:a16="http://schemas.microsoft.com/office/drawing/2014/main" id="{46E50919-AF26-9A6B-F715-9297799F768F}"/>
              </a:ext>
            </a:extLst>
          </p:cNvPr>
          <p:cNvPicPr>
            <a:picLocks noChangeAspect="1"/>
          </p:cNvPicPr>
          <p:nvPr/>
        </p:nvPicPr>
        <p:blipFill rotWithShape="1">
          <a:blip r:embed="rId3">
            <a:extLst>
              <a:ext uri="{28A0092B-C50C-407E-A947-70E740481C1C}">
                <a14:useLocalDpi xmlns:a14="http://schemas.microsoft.com/office/drawing/2010/main" val="0"/>
              </a:ext>
            </a:extLst>
          </a:blip>
          <a:srcRect l="8881" t="70141" r="19544" b="9091"/>
          <a:stretch/>
        </p:blipFill>
        <p:spPr>
          <a:xfrm>
            <a:off x="0" y="7139793"/>
            <a:ext cx="7772401" cy="2918608"/>
          </a:xfrm>
          <a:prstGeom prst="rect">
            <a:avLst/>
          </a:prstGeom>
        </p:spPr>
      </p:pic>
      <p:sp>
        <p:nvSpPr>
          <p:cNvPr id="2" name="Rectangle 1">
            <a:extLst>
              <a:ext uri="{FF2B5EF4-FFF2-40B4-BE49-F238E27FC236}">
                <a16:creationId xmlns:a16="http://schemas.microsoft.com/office/drawing/2014/main" id="{BE5C9105-9702-D6FE-7C55-F508031D9846}"/>
              </a:ext>
            </a:extLst>
          </p:cNvPr>
          <p:cNvSpPr/>
          <p:nvPr/>
        </p:nvSpPr>
        <p:spPr>
          <a:xfrm>
            <a:off x="1230" y="5901271"/>
            <a:ext cx="7772400" cy="2918607"/>
          </a:xfrm>
          <a:prstGeom prst="rect">
            <a:avLst/>
          </a:prstGeom>
          <a:gradFill flip="none" rotWithShape="1">
            <a:gsLst>
              <a:gs pos="0">
                <a:schemeClr val="tx1">
                  <a:lumMod val="50000"/>
                  <a:lumOff val="50000"/>
                  <a:alpha val="24000"/>
                </a:schemeClr>
              </a:gs>
              <a:gs pos="92000">
                <a:schemeClr val="bg1">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686AF5E2-DF04-8B11-AB8C-4BB6C48576D4}"/>
              </a:ext>
            </a:extLst>
          </p:cNvPr>
          <p:cNvGrpSpPr/>
          <p:nvPr/>
        </p:nvGrpSpPr>
        <p:grpSpPr>
          <a:xfrm>
            <a:off x="5733715" y="8337871"/>
            <a:ext cx="1726846" cy="1586260"/>
            <a:chOff x="5906729" y="8349147"/>
            <a:chExt cx="1726846" cy="1586260"/>
          </a:xfrm>
        </p:grpSpPr>
        <p:sp>
          <p:nvSpPr>
            <p:cNvPr id="15" name="TextBox 14">
              <a:extLst>
                <a:ext uri="{FF2B5EF4-FFF2-40B4-BE49-F238E27FC236}">
                  <a16:creationId xmlns:a16="http://schemas.microsoft.com/office/drawing/2014/main" id="{439908C4-4525-A688-0304-90CE3F8478B5}"/>
                </a:ext>
              </a:extLst>
            </p:cNvPr>
            <p:cNvSpPr txBox="1"/>
            <p:nvPr/>
          </p:nvSpPr>
          <p:spPr>
            <a:xfrm>
              <a:off x="6254912" y="8349147"/>
              <a:ext cx="1378663" cy="276999"/>
            </a:xfrm>
            <a:prstGeom prst="rect">
              <a:avLst/>
            </a:prstGeom>
            <a:noFill/>
          </p:spPr>
          <p:txBody>
            <a:bodyPr wrap="square" rtlCol="0">
              <a:spAutoFit/>
            </a:bodyPr>
            <a:lstStyle/>
            <a:p>
              <a:pPr algn="r"/>
              <a:r>
                <a:rPr lang="en-US" sz="1200" b="1" dirty="0">
                  <a:solidFill>
                    <a:schemeClr val="bg1"/>
                  </a:solidFill>
                </a:rPr>
                <a:t>CONTACT US</a:t>
              </a:r>
            </a:p>
          </p:txBody>
        </p:sp>
        <p:sp>
          <p:nvSpPr>
            <p:cNvPr id="19" name="TextBox 18">
              <a:extLst>
                <a:ext uri="{FF2B5EF4-FFF2-40B4-BE49-F238E27FC236}">
                  <a16:creationId xmlns:a16="http://schemas.microsoft.com/office/drawing/2014/main" id="{867CB10E-5A82-CCD6-F16B-EF563B919CA5}"/>
                </a:ext>
              </a:extLst>
            </p:cNvPr>
            <p:cNvSpPr txBox="1"/>
            <p:nvPr/>
          </p:nvSpPr>
          <p:spPr>
            <a:xfrm>
              <a:off x="5906729" y="8568480"/>
              <a:ext cx="1726846" cy="707886"/>
            </a:xfrm>
            <a:prstGeom prst="rect">
              <a:avLst/>
            </a:prstGeom>
            <a:noFill/>
          </p:spPr>
          <p:txBody>
            <a:bodyPr wrap="square">
              <a:spAutoFit/>
            </a:bodyPr>
            <a:lstStyle/>
            <a:p>
              <a:pPr algn="r">
                <a:lnSpc>
                  <a:spcPts val="1200"/>
                </a:lnSpc>
              </a:pPr>
              <a:r>
                <a:rPr lang="en-US" sz="1050" b="1" dirty="0">
                  <a:solidFill>
                    <a:schemeClr val="accent1"/>
                  </a:solidFill>
                </a:rPr>
                <a:t>Stephanie Lani McVitty </a:t>
              </a:r>
              <a:br>
                <a:rPr lang="en-US" sz="1050" b="1" dirty="0">
                  <a:solidFill>
                    <a:schemeClr val="accent1">
                      <a:lumMod val="50000"/>
                    </a:schemeClr>
                  </a:solidFill>
                </a:rPr>
              </a:br>
              <a:r>
                <a:rPr lang="en-US" sz="1000" dirty="0">
                  <a:solidFill>
                    <a:schemeClr val="bg1"/>
                  </a:solidFill>
                </a:rPr>
                <a:t>Chairwoman &amp; President</a:t>
              </a:r>
            </a:p>
            <a:p>
              <a:pPr algn="r">
                <a:lnSpc>
                  <a:spcPts val="1200"/>
                </a:lnSpc>
              </a:pPr>
              <a:r>
                <a:rPr lang="en-US" sz="1000" dirty="0">
                  <a:solidFill>
                    <a:schemeClr val="bg1"/>
                  </a:solidFill>
                  <a:hlinkClick r:id="rId4">
                    <a:extLst>
                      <a:ext uri="{A12FA001-AC4F-418D-AE19-62706E023703}">
                        <ahyp:hlinkClr xmlns:ahyp="http://schemas.microsoft.com/office/drawing/2018/hyperlinkcolor" val="tx"/>
                      </a:ext>
                    </a:extLst>
                  </a:hlinkClick>
                </a:rPr>
                <a:t>lani@ailanihawaiian.com</a:t>
              </a:r>
              <a:r>
                <a:rPr lang="en-US" sz="1000" dirty="0">
                  <a:solidFill>
                    <a:schemeClr val="bg1"/>
                  </a:solidFill>
                </a:rPr>
                <a:t> </a:t>
              </a:r>
            </a:p>
            <a:p>
              <a:pPr algn="r">
                <a:lnSpc>
                  <a:spcPts val="1200"/>
                </a:lnSpc>
              </a:pPr>
              <a:r>
                <a:rPr lang="en-US" sz="1000" dirty="0">
                  <a:solidFill>
                    <a:schemeClr val="bg1"/>
                  </a:solidFill>
                </a:rPr>
                <a:t>703-868-5417</a:t>
              </a:r>
            </a:p>
          </p:txBody>
        </p:sp>
        <p:sp>
          <p:nvSpPr>
            <p:cNvPr id="23" name="TextBox 22">
              <a:extLst>
                <a:ext uri="{FF2B5EF4-FFF2-40B4-BE49-F238E27FC236}">
                  <a16:creationId xmlns:a16="http://schemas.microsoft.com/office/drawing/2014/main" id="{42DB4736-1679-A9E5-47E3-D66118789A05}"/>
                </a:ext>
              </a:extLst>
            </p:cNvPr>
            <p:cNvSpPr txBox="1"/>
            <p:nvPr/>
          </p:nvSpPr>
          <p:spPr>
            <a:xfrm>
              <a:off x="5906729" y="9227521"/>
              <a:ext cx="1726846" cy="707886"/>
            </a:xfrm>
            <a:prstGeom prst="rect">
              <a:avLst/>
            </a:prstGeom>
            <a:noFill/>
          </p:spPr>
          <p:txBody>
            <a:bodyPr wrap="square">
              <a:spAutoFit/>
            </a:bodyPr>
            <a:lstStyle/>
            <a:p>
              <a:pPr algn="r">
                <a:lnSpc>
                  <a:spcPts val="1200"/>
                </a:lnSpc>
              </a:pPr>
              <a:r>
                <a:rPr lang="en-US" sz="1050" b="1" dirty="0">
                  <a:solidFill>
                    <a:schemeClr val="accent1"/>
                  </a:solidFill>
                </a:rPr>
                <a:t>Christopher P. Cronin </a:t>
              </a:r>
              <a:br>
                <a:rPr lang="en-US" sz="1050" b="1" dirty="0">
                  <a:solidFill>
                    <a:schemeClr val="accent1">
                      <a:lumMod val="50000"/>
                    </a:schemeClr>
                  </a:solidFill>
                </a:rPr>
              </a:br>
              <a:r>
                <a:rPr lang="en-US" sz="1000" dirty="0">
                  <a:solidFill>
                    <a:schemeClr val="bg1"/>
                  </a:solidFill>
                </a:rPr>
                <a:t>Chief Executive Officer</a:t>
              </a:r>
            </a:p>
            <a:p>
              <a:pPr algn="r">
                <a:lnSpc>
                  <a:spcPts val="1200"/>
                </a:lnSpc>
              </a:pPr>
              <a:r>
                <a:rPr lang="en-US" sz="1000" dirty="0">
                  <a:solidFill>
                    <a:schemeClr val="bg1"/>
                  </a:solidFill>
                  <a:hlinkClick r:id="rId5">
                    <a:extLst>
                      <a:ext uri="{A12FA001-AC4F-418D-AE19-62706E023703}">
                        <ahyp:hlinkClr xmlns:ahyp="http://schemas.microsoft.com/office/drawing/2018/hyperlinkcolor" val="tx"/>
                      </a:ext>
                    </a:extLst>
                  </a:hlinkClick>
                </a:rPr>
                <a:t>chris.cronin@ailanimg.com</a:t>
              </a:r>
              <a:endParaRPr lang="en-US" sz="1000" dirty="0">
                <a:solidFill>
                  <a:schemeClr val="bg1"/>
                </a:solidFill>
              </a:endParaRPr>
            </a:p>
            <a:p>
              <a:pPr algn="r">
                <a:lnSpc>
                  <a:spcPts val="1200"/>
                </a:lnSpc>
              </a:pPr>
              <a:r>
                <a:rPr lang="en-US" sz="1000" dirty="0">
                  <a:solidFill>
                    <a:schemeClr val="bg1"/>
                  </a:solidFill>
                </a:rPr>
                <a:t>703-505-4317</a:t>
              </a:r>
            </a:p>
          </p:txBody>
        </p:sp>
      </p:grpSp>
      <p:grpSp>
        <p:nvGrpSpPr>
          <p:cNvPr id="8" name="Group 7">
            <a:extLst>
              <a:ext uri="{FF2B5EF4-FFF2-40B4-BE49-F238E27FC236}">
                <a16:creationId xmlns:a16="http://schemas.microsoft.com/office/drawing/2014/main" id="{BDB528ED-D596-D0D0-2039-7CAE909A7E6F}"/>
              </a:ext>
            </a:extLst>
          </p:cNvPr>
          <p:cNvGrpSpPr/>
          <p:nvPr/>
        </p:nvGrpSpPr>
        <p:grpSpPr>
          <a:xfrm>
            <a:off x="328291" y="6008246"/>
            <a:ext cx="5563625" cy="857326"/>
            <a:chOff x="329847" y="6664031"/>
            <a:chExt cx="5563625" cy="857326"/>
          </a:xfrm>
        </p:grpSpPr>
        <p:sp>
          <p:nvSpPr>
            <p:cNvPr id="3" name="TextBox 2">
              <a:extLst>
                <a:ext uri="{FF2B5EF4-FFF2-40B4-BE49-F238E27FC236}">
                  <a16:creationId xmlns:a16="http://schemas.microsoft.com/office/drawing/2014/main" id="{A44AAB78-3031-77FE-8EAA-ACED89FD0FD5}"/>
                </a:ext>
              </a:extLst>
            </p:cNvPr>
            <p:cNvSpPr txBox="1"/>
            <p:nvPr/>
          </p:nvSpPr>
          <p:spPr>
            <a:xfrm>
              <a:off x="329847" y="6664031"/>
              <a:ext cx="2082362" cy="261610"/>
            </a:xfrm>
            <a:prstGeom prst="rect">
              <a:avLst/>
            </a:prstGeom>
            <a:noFill/>
          </p:spPr>
          <p:txBody>
            <a:bodyPr wrap="square" rtlCol="0">
              <a:spAutoFit/>
            </a:bodyPr>
            <a:lstStyle/>
            <a:p>
              <a:r>
                <a:rPr lang="en-US" sz="1100" b="1" spc="200" dirty="0">
                  <a:solidFill>
                    <a:schemeClr val="tx1">
                      <a:lumMod val="90000"/>
                      <a:lumOff val="10000"/>
                    </a:schemeClr>
                  </a:solidFill>
                </a:rPr>
                <a:t>NAICS Codes</a:t>
              </a:r>
            </a:p>
          </p:txBody>
        </p:sp>
        <p:sp>
          <p:nvSpPr>
            <p:cNvPr id="4" name="TextBox 3">
              <a:extLst>
                <a:ext uri="{FF2B5EF4-FFF2-40B4-BE49-F238E27FC236}">
                  <a16:creationId xmlns:a16="http://schemas.microsoft.com/office/drawing/2014/main" id="{4ACE9AE9-E120-F5EC-0152-F0B2322D5CE6}"/>
                </a:ext>
              </a:extLst>
            </p:cNvPr>
            <p:cNvSpPr txBox="1"/>
            <p:nvPr/>
          </p:nvSpPr>
          <p:spPr>
            <a:xfrm>
              <a:off x="329847" y="6910805"/>
              <a:ext cx="5563625" cy="610552"/>
            </a:xfrm>
            <a:prstGeom prst="rect">
              <a:avLst/>
            </a:prstGeom>
            <a:noFill/>
          </p:spPr>
          <p:txBody>
            <a:bodyPr wrap="square" rtlCol="0">
              <a:spAutoFit/>
            </a:bodyPr>
            <a:lstStyle/>
            <a:p>
              <a:pPr>
                <a:lnSpc>
                  <a:spcPts val="1000"/>
                </a:lnSpc>
              </a:pPr>
              <a:r>
                <a:rPr lang="en-US" sz="1050" dirty="0">
                  <a:solidFill>
                    <a:schemeClr val="bg2">
                      <a:lumMod val="10000"/>
                    </a:schemeClr>
                  </a:solidFill>
                </a:rPr>
                <a:t>562910</a:t>
              </a:r>
              <a:r>
                <a:rPr lang="en-US" sz="1050" dirty="0">
                  <a:solidFill>
                    <a:schemeClr val="accent1">
                      <a:lumMod val="50000"/>
                    </a:schemeClr>
                  </a:solidFill>
                </a:rPr>
                <a:t> </a:t>
              </a:r>
              <a:r>
                <a:rPr lang="en-US" sz="1050" dirty="0">
                  <a:solidFill>
                    <a:schemeClr val="bg2">
                      <a:lumMod val="10000"/>
                    </a:schemeClr>
                  </a:solidFill>
                </a:rPr>
                <a:t> </a:t>
              </a:r>
              <a:r>
                <a:rPr lang="en-US" sz="1050" dirty="0">
                  <a:solidFill>
                    <a:srgbClr val="10C0BC"/>
                  </a:solidFill>
                </a:rPr>
                <a:t>I</a:t>
              </a:r>
              <a:r>
                <a:rPr lang="en-US" sz="1050" dirty="0">
                  <a:solidFill>
                    <a:schemeClr val="bg2">
                      <a:lumMod val="10000"/>
                    </a:schemeClr>
                  </a:solidFill>
                </a:rPr>
                <a:t>  336414  </a:t>
              </a:r>
              <a:r>
                <a:rPr lang="en-US" sz="1050" dirty="0">
                  <a:solidFill>
                    <a:srgbClr val="10C0BC"/>
                  </a:solidFill>
                </a:rPr>
                <a:t>I</a:t>
              </a:r>
              <a:r>
                <a:rPr lang="en-US" sz="1050" dirty="0">
                  <a:solidFill>
                    <a:schemeClr val="accent1">
                      <a:lumMod val="50000"/>
                    </a:schemeClr>
                  </a:solidFill>
                </a:rPr>
                <a:t> </a:t>
              </a:r>
              <a:r>
                <a:rPr lang="en-US" sz="1050" dirty="0">
                  <a:solidFill>
                    <a:schemeClr val="bg2">
                      <a:lumMod val="10000"/>
                    </a:schemeClr>
                  </a:solidFill>
                </a:rPr>
                <a:t> 336415  </a:t>
              </a:r>
              <a:r>
                <a:rPr lang="en-US" sz="1050" dirty="0">
                  <a:solidFill>
                    <a:srgbClr val="10C0BC"/>
                  </a:solidFill>
                </a:rPr>
                <a:t>I</a:t>
              </a:r>
              <a:r>
                <a:rPr lang="en-US" sz="1050" dirty="0">
                  <a:solidFill>
                    <a:schemeClr val="accent1">
                      <a:lumMod val="50000"/>
                    </a:schemeClr>
                  </a:solidFill>
                </a:rPr>
                <a:t>  </a:t>
              </a:r>
              <a:r>
                <a:rPr lang="en-US" sz="1050" dirty="0">
                  <a:solidFill>
                    <a:schemeClr val="bg2">
                      <a:lumMod val="10000"/>
                    </a:schemeClr>
                  </a:solidFill>
                </a:rPr>
                <a:t>336992  </a:t>
              </a:r>
              <a:r>
                <a:rPr lang="en-US" sz="1050" dirty="0">
                  <a:solidFill>
                    <a:srgbClr val="10C0BC"/>
                  </a:solidFill>
                </a:rPr>
                <a:t>I</a:t>
              </a:r>
              <a:r>
                <a:rPr lang="en-US" sz="1050" dirty="0">
                  <a:solidFill>
                    <a:schemeClr val="accent1">
                      <a:lumMod val="50000"/>
                    </a:schemeClr>
                  </a:solidFill>
                </a:rPr>
                <a:t>  </a:t>
              </a:r>
              <a:r>
                <a:rPr lang="en-US" sz="1050" dirty="0">
                  <a:solidFill>
                    <a:schemeClr val="bg2">
                      <a:lumMod val="10000"/>
                    </a:schemeClr>
                  </a:solidFill>
                </a:rPr>
                <a:t>336999  </a:t>
              </a:r>
              <a:r>
                <a:rPr lang="en-US" sz="1050" dirty="0">
                  <a:solidFill>
                    <a:srgbClr val="10C0BC"/>
                  </a:solidFill>
                </a:rPr>
                <a:t>I  </a:t>
              </a:r>
              <a:r>
                <a:rPr lang="en-US" sz="1050" dirty="0">
                  <a:solidFill>
                    <a:schemeClr val="bg2">
                      <a:lumMod val="10000"/>
                    </a:schemeClr>
                  </a:solidFill>
                </a:rPr>
                <a:t>518210  </a:t>
              </a:r>
              <a:r>
                <a:rPr lang="en-US" sz="1050" dirty="0">
                  <a:solidFill>
                    <a:srgbClr val="10C0BC"/>
                  </a:solidFill>
                </a:rPr>
                <a:t>I</a:t>
              </a:r>
              <a:r>
                <a:rPr lang="en-US" sz="1050" dirty="0">
                  <a:solidFill>
                    <a:schemeClr val="accent1">
                      <a:lumMod val="50000"/>
                    </a:schemeClr>
                  </a:solidFill>
                </a:rPr>
                <a:t>  </a:t>
              </a:r>
              <a:r>
                <a:rPr lang="en-US" sz="1050" dirty="0">
                  <a:solidFill>
                    <a:schemeClr val="bg2">
                      <a:lumMod val="10000"/>
                    </a:schemeClr>
                  </a:solidFill>
                </a:rPr>
                <a:t>541511  541512  </a:t>
              </a:r>
              <a:r>
                <a:rPr lang="en-US" sz="1050" dirty="0">
                  <a:solidFill>
                    <a:srgbClr val="10C0BC"/>
                  </a:solidFill>
                </a:rPr>
                <a:t>I</a:t>
              </a:r>
              <a:r>
                <a:rPr lang="en-US" sz="1050" dirty="0">
                  <a:solidFill>
                    <a:schemeClr val="accent1">
                      <a:lumMod val="50000"/>
                    </a:schemeClr>
                  </a:solidFill>
                </a:rPr>
                <a:t>  </a:t>
              </a:r>
              <a:r>
                <a:rPr lang="en-US" sz="1050" dirty="0">
                  <a:solidFill>
                    <a:schemeClr val="bg2">
                      <a:lumMod val="10000"/>
                    </a:schemeClr>
                  </a:solidFill>
                </a:rPr>
                <a:t>541513  </a:t>
              </a:r>
              <a:r>
                <a:rPr lang="en-US" sz="1050" dirty="0">
                  <a:solidFill>
                    <a:srgbClr val="10C0BC"/>
                  </a:solidFill>
                </a:rPr>
                <a:t>I</a:t>
              </a:r>
              <a:r>
                <a:rPr lang="en-US" sz="1050" dirty="0">
                  <a:solidFill>
                    <a:schemeClr val="accent1">
                      <a:lumMod val="50000"/>
                    </a:schemeClr>
                  </a:solidFill>
                </a:rPr>
                <a:t>  </a:t>
              </a:r>
              <a:r>
                <a:rPr lang="en-US" sz="1050" dirty="0">
                  <a:solidFill>
                    <a:schemeClr val="bg2">
                      <a:lumMod val="10000"/>
                    </a:schemeClr>
                  </a:solidFill>
                </a:rPr>
                <a:t>541330  </a:t>
              </a:r>
              <a:r>
                <a:rPr lang="en-US" sz="1050" dirty="0">
                  <a:solidFill>
                    <a:srgbClr val="10C0BC"/>
                  </a:solidFill>
                </a:rPr>
                <a:t>I</a:t>
              </a:r>
              <a:r>
                <a:rPr lang="en-US" sz="1050" dirty="0">
                  <a:solidFill>
                    <a:schemeClr val="accent1">
                      <a:lumMod val="50000"/>
                    </a:schemeClr>
                  </a:solidFill>
                </a:rPr>
                <a:t>  </a:t>
              </a:r>
              <a:r>
                <a:rPr lang="en-US" sz="1050" dirty="0">
                  <a:solidFill>
                    <a:schemeClr val="bg2">
                      <a:lumMod val="10000"/>
                    </a:schemeClr>
                  </a:solidFill>
                </a:rPr>
                <a:t>541519  </a:t>
              </a:r>
              <a:r>
                <a:rPr lang="en-US" sz="1050" dirty="0">
                  <a:solidFill>
                    <a:srgbClr val="10C0BC"/>
                  </a:solidFill>
                </a:rPr>
                <a:t>I</a:t>
              </a:r>
              <a:r>
                <a:rPr lang="en-US" sz="1050" dirty="0">
                  <a:solidFill>
                    <a:schemeClr val="accent1">
                      <a:lumMod val="50000"/>
                    </a:schemeClr>
                  </a:solidFill>
                </a:rPr>
                <a:t>  </a:t>
              </a:r>
              <a:r>
                <a:rPr lang="en-US" sz="1050" dirty="0">
                  <a:solidFill>
                    <a:schemeClr val="bg2">
                      <a:lumMod val="10000"/>
                    </a:schemeClr>
                  </a:solidFill>
                </a:rPr>
                <a:t>541611  </a:t>
              </a:r>
              <a:r>
                <a:rPr lang="en-US" sz="1050" dirty="0">
                  <a:solidFill>
                    <a:srgbClr val="10C0BC"/>
                  </a:solidFill>
                </a:rPr>
                <a:t>I</a:t>
              </a:r>
              <a:r>
                <a:rPr lang="en-US" sz="1050" dirty="0">
                  <a:solidFill>
                    <a:schemeClr val="accent1">
                      <a:lumMod val="50000"/>
                    </a:schemeClr>
                  </a:solidFill>
                </a:rPr>
                <a:t>  </a:t>
              </a:r>
              <a:r>
                <a:rPr lang="en-US" sz="1050" dirty="0">
                  <a:solidFill>
                    <a:schemeClr val="bg2">
                      <a:lumMod val="10000"/>
                    </a:schemeClr>
                  </a:solidFill>
                </a:rPr>
                <a:t>541612  </a:t>
              </a:r>
              <a:r>
                <a:rPr lang="en-US" sz="1050" dirty="0">
                  <a:solidFill>
                    <a:srgbClr val="10C0BC"/>
                  </a:solidFill>
                </a:rPr>
                <a:t>I</a:t>
              </a:r>
              <a:r>
                <a:rPr lang="en-US" sz="1050" dirty="0">
                  <a:solidFill>
                    <a:schemeClr val="accent1">
                      <a:lumMod val="50000"/>
                    </a:schemeClr>
                  </a:solidFill>
                </a:rPr>
                <a:t>  </a:t>
              </a:r>
              <a:r>
                <a:rPr lang="en-US" sz="1050" dirty="0">
                  <a:solidFill>
                    <a:schemeClr val="bg2">
                      <a:lumMod val="10000"/>
                    </a:schemeClr>
                  </a:solidFill>
                </a:rPr>
                <a:t>541614  </a:t>
              </a:r>
              <a:r>
                <a:rPr lang="en-US" sz="1050" dirty="0">
                  <a:solidFill>
                    <a:srgbClr val="10C0BC"/>
                  </a:solidFill>
                </a:rPr>
                <a:t>I</a:t>
              </a:r>
              <a:r>
                <a:rPr lang="en-US" sz="1050" dirty="0">
                  <a:solidFill>
                    <a:schemeClr val="accent1">
                      <a:lumMod val="50000"/>
                    </a:schemeClr>
                  </a:solidFill>
                </a:rPr>
                <a:t>  </a:t>
              </a:r>
              <a:r>
                <a:rPr lang="en-US" sz="1050" dirty="0">
                  <a:solidFill>
                    <a:schemeClr val="bg2">
                      <a:lumMod val="10000"/>
                    </a:schemeClr>
                  </a:solidFill>
                </a:rPr>
                <a:t>541618  </a:t>
              </a:r>
              <a:r>
                <a:rPr lang="en-US" sz="1050" dirty="0">
                  <a:solidFill>
                    <a:srgbClr val="10C0BC"/>
                  </a:solidFill>
                </a:rPr>
                <a:t>I</a:t>
              </a:r>
              <a:r>
                <a:rPr lang="en-US" sz="1050" dirty="0">
                  <a:solidFill>
                    <a:schemeClr val="accent1">
                      <a:lumMod val="50000"/>
                    </a:schemeClr>
                  </a:solidFill>
                </a:rPr>
                <a:t>  </a:t>
              </a:r>
              <a:r>
                <a:rPr lang="en-US" sz="1050" dirty="0">
                  <a:solidFill>
                    <a:schemeClr val="bg2">
                      <a:lumMod val="10000"/>
                    </a:schemeClr>
                  </a:solidFill>
                </a:rPr>
                <a:t>541690</a:t>
              </a:r>
              <a:r>
                <a:rPr lang="en-US" sz="1050" dirty="0">
                  <a:solidFill>
                    <a:schemeClr val="accent1">
                      <a:lumMod val="50000"/>
                    </a:schemeClr>
                  </a:solidFill>
                </a:rPr>
                <a:t> </a:t>
              </a:r>
              <a:r>
                <a:rPr lang="en-US" sz="1050" dirty="0">
                  <a:solidFill>
                    <a:schemeClr val="bg2">
                      <a:lumMod val="10000"/>
                    </a:schemeClr>
                  </a:solidFill>
                </a:rPr>
                <a:t> 541713  </a:t>
              </a:r>
              <a:r>
                <a:rPr lang="en-US" sz="1050" dirty="0">
                  <a:solidFill>
                    <a:srgbClr val="10C0BC"/>
                  </a:solidFill>
                </a:rPr>
                <a:t>I</a:t>
              </a:r>
              <a:r>
                <a:rPr lang="en-US" sz="1050" dirty="0">
                  <a:solidFill>
                    <a:schemeClr val="accent1">
                      <a:lumMod val="50000"/>
                    </a:schemeClr>
                  </a:solidFill>
                </a:rPr>
                <a:t>  </a:t>
              </a:r>
              <a:r>
                <a:rPr lang="en-US" sz="1050" dirty="0">
                  <a:solidFill>
                    <a:schemeClr val="bg2">
                      <a:lumMod val="10000"/>
                    </a:schemeClr>
                  </a:solidFill>
                </a:rPr>
                <a:t>541714  </a:t>
              </a:r>
              <a:r>
                <a:rPr lang="en-US" sz="1050" dirty="0">
                  <a:solidFill>
                    <a:srgbClr val="10C0BC"/>
                  </a:solidFill>
                </a:rPr>
                <a:t>I</a:t>
              </a:r>
              <a:r>
                <a:rPr lang="en-US" sz="1050" dirty="0">
                  <a:solidFill>
                    <a:schemeClr val="accent1">
                      <a:lumMod val="50000"/>
                    </a:schemeClr>
                  </a:solidFill>
                </a:rPr>
                <a:t> </a:t>
              </a:r>
              <a:r>
                <a:rPr lang="en-US" sz="1050" dirty="0">
                  <a:solidFill>
                    <a:schemeClr val="bg2">
                      <a:lumMod val="10000"/>
                    </a:schemeClr>
                  </a:solidFill>
                </a:rPr>
                <a:t> 541715</a:t>
              </a:r>
              <a:r>
                <a:rPr lang="en-US" sz="1050" dirty="0">
                  <a:solidFill>
                    <a:schemeClr val="accent1">
                      <a:lumMod val="50000"/>
                    </a:schemeClr>
                  </a:solidFill>
                </a:rPr>
                <a:t> </a:t>
              </a:r>
              <a:r>
                <a:rPr lang="en-US" sz="1050" dirty="0">
                  <a:solidFill>
                    <a:schemeClr val="bg2">
                      <a:lumMod val="10000"/>
                    </a:schemeClr>
                  </a:solidFill>
                </a:rPr>
                <a:t> </a:t>
              </a:r>
              <a:r>
                <a:rPr lang="en-US" sz="1050" dirty="0">
                  <a:solidFill>
                    <a:srgbClr val="10C0BC"/>
                  </a:solidFill>
                </a:rPr>
                <a:t>I</a:t>
              </a:r>
              <a:r>
                <a:rPr lang="en-US" sz="1050" dirty="0">
                  <a:solidFill>
                    <a:schemeClr val="accent1">
                      <a:lumMod val="50000"/>
                    </a:schemeClr>
                  </a:solidFill>
                </a:rPr>
                <a:t>  </a:t>
              </a:r>
              <a:r>
                <a:rPr lang="en-US" sz="1050" dirty="0">
                  <a:solidFill>
                    <a:schemeClr val="bg2">
                      <a:lumMod val="10000"/>
                    </a:schemeClr>
                  </a:solidFill>
                </a:rPr>
                <a:t>541720  </a:t>
              </a:r>
              <a:r>
                <a:rPr lang="en-US" sz="1050" dirty="0">
                  <a:solidFill>
                    <a:srgbClr val="10C0BC"/>
                  </a:solidFill>
                </a:rPr>
                <a:t>I</a:t>
              </a:r>
              <a:r>
                <a:rPr lang="en-US" sz="1050" dirty="0">
                  <a:solidFill>
                    <a:schemeClr val="accent1">
                      <a:lumMod val="50000"/>
                    </a:schemeClr>
                  </a:solidFill>
                </a:rPr>
                <a:t>  </a:t>
              </a:r>
              <a:r>
                <a:rPr lang="en-US" sz="1050" dirty="0">
                  <a:solidFill>
                    <a:schemeClr val="bg2">
                      <a:lumMod val="10000"/>
                    </a:schemeClr>
                  </a:solidFill>
                </a:rPr>
                <a:t>541930  </a:t>
              </a:r>
              <a:r>
                <a:rPr lang="en-US" sz="1050" dirty="0">
                  <a:solidFill>
                    <a:srgbClr val="10C0BC"/>
                  </a:solidFill>
                </a:rPr>
                <a:t>I</a:t>
              </a:r>
              <a:r>
                <a:rPr lang="en-US" sz="1050" dirty="0">
                  <a:solidFill>
                    <a:schemeClr val="accent1">
                      <a:lumMod val="50000"/>
                    </a:schemeClr>
                  </a:solidFill>
                </a:rPr>
                <a:t>  </a:t>
              </a:r>
              <a:r>
                <a:rPr lang="en-US" sz="1050" dirty="0">
                  <a:solidFill>
                    <a:schemeClr val="bg2">
                      <a:lumMod val="10000"/>
                    </a:schemeClr>
                  </a:solidFill>
                </a:rPr>
                <a:t>541990  </a:t>
              </a:r>
              <a:r>
                <a:rPr lang="en-US" sz="1050" dirty="0">
                  <a:solidFill>
                    <a:srgbClr val="10C0BC"/>
                  </a:solidFill>
                </a:rPr>
                <a:t>I</a:t>
              </a:r>
              <a:r>
                <a:rPr lang="en-US" sz="1050" dirty="0">
                  <a:solidFill>
                    <a:schemeClr val="accent1">
                      <a:lumMod val="50000"/>
                    </a:schemeClr>
                  </a:solidFill>
                </a:rPr>
                <a:t> </a:t>
              </a:r>
              <a:r>
                <a:rPr lang="en-US" sz="1050" dirty="0">
                  <a:solidFill>
                    <a:schemeClr val="bg2">
                      <a:lumMod val="10000"/>
                    </a:schemeClr>
                  </a:solidFill>
                </a:rPr>
                <a:t> 611420  </a:t>
              </a:r>
              <a:r>
                <a:rPr lang="en-US" sz="1050" dirty="0">
                  <a:solidFill>
                    <a:srgbClr val="10C0BC"/>
                  </a:solidFill>
                </a:rPr>
                <a:t>I</a:t>
              </a:r>
              <a:r>
                <a:rPr lang="en-US" sz="1050" dirty="0">
                  <a:solidFill>
                    <a:schemeClr val="accent1">
                      <a:lumMod val="50000"/>
                    </a:schemeClr>
                  </a:solidFill>
                </a:rPr>
                <a:t>  </a:t>
              </a:r>
              <a:r>
                <a:rPr lang="en-US" sz="1050" dirty="0">
                  <a:solidFill>
                    <a:schemeClr val="bg2">
                      <a:lumMod val="10000"/>
                    </a:schemeClr>
                  </a:solidFill>
                </a:rPr>
                <a:t>611430  </a:t>
              </a:r>
              <a:r>
                <a:rPr lang="en-US" sz="1050" dirty="0">
                  <a:solidFill>
                    <a:srgbClr val="10C0BC"/>
                  </a:solidFill>
                </a:rPr>
                <a:t>I</a:t>
              </a:r>
              <a:r>
                <a:rPr lang="en-US" sz="1050" dirty="0">
                  <a:solidFill>
                    <a:schemeClr val="accent1">
                      <a:lumMod val="50000"/>
                    </a:schemeClr>
                  </a:solidFill>
                </a:rPr>
                <a:t>  </a:t>
              </a:r>
              <a:r>
                <a:rPr lang="en-US" sz="1050" dirty="0">
                  <a:solidFill>
                    <a:schemeClr val="bg2">
                      <a:lumMod val="10000"/>
                    </a:schemeClr>
                  </a:solidFill>
                </a:rPr>
                <a:t>611512  611519  </a:t>
              </a:r>
              <a:r>
                <a:rPr lang="en-US" sz="1050" dirty="0">
                  <a:solidFill>
                    <a:srgbClr val="10C0BC"/>
                  </a:solidFill>
                </a:rPr>
                <a:t>I</a:t>
              </a:r>
              <a:r>
                <a:rPr lang="en-US" sz="1050" dirty="0">
                  <a:solidFill>
                    <a:schemeClr val="accent1">
                      <a:lumMod val="50000"/>
                    </a:schemeClr>
                  </a:solidFill>
                </a:rPr>
                <a:t>  </a:t>
              </a:r>
              <a:r>
                <a:rPr lang="en-US" sz="1050" dirty="0">
                  <a:solidFill>
                    <a:schemeClr val="bg2">
                      <a:lumMod val="10000"/>
                    </a:schemeClr>
                  </a:solidFill>
                </a:rPr>
                <a:t>611519  </a:t>
              </a:r>
              <a:r>
                <a:rPr lang="en-US" sz="1050" dirty="0">
                  <a:solidFill>
                    <a:srgbClr val="10C0BC"/>
                  </a:solidFill>
                </a:rPr>
                <a:t>I</a:t>
              </a:r>
              <a:r>
                <a:rPr lang="en-US" sz="1050" dirty="0">
                  <a:solidFill>
                    <a:schemeClr val="accent1">
                      <a:lumMod val="50000"/>
                    </a:schemeClr>
                  </a:solidFill>
                </a:rPr>
                <a:t>  </a:t>
              </a:r>
              <a:r>
                <a:rPr lang="en-US" sz="1050" dirty="0">
                  <a:solidFill>
                    <a:schemeClr val="bg2">
                      <a:lumMod val="10000"/>
                    </a:schemeClr>
                  </a:solidFill>
                </a:rPr>
                <a:t>611699  </a:t>
              </a:r>
              <a:r>
                <a:rPr lang="en-US" sz="1050" dirty="0">
                  <a:solidFill>
                    <a:srgbClr val="10C0BC"/>
                  </a:solidFill>
                </a:rPr>
                <a:t>I</a:t>
              </a:r>
              <a:r>
                <a:rPr lang="en-US" sz="1050" dirty="0">
                  <a:solidFill>
                    <a:schemeClr val="accent1">
                      <a:lumMod val="50000"/>
                    </a:schemeClr>
                  </a:solidFill>
                </a:rPr>
                <a:t> </a:t>
              </a:r>
              <a:r>
                <a:rPr lang="en-US" sz="1050" dirty="0">
                  <a:solidFill>
                    <a:schemeClr val="bg2">
                      <a:lumMod val="10000"/>
                    </a:schemeClr>
                  </a:solidFill>
                </a:rPr>
                <a:t> 611710  </a:t>
              </a:r>
              <a:r>
                <a:rPr lang="en-US" sz="1050" dirty="0">
                  <a:solidFill>
                    <a:srgbClr val="10C0BC"/>
                  </a:solidFill>
                </a:rPr>
                <a:t>I</a:t>
              </a:r>
              <a:r>
                <a:rPr lang="en-US" sz="1050" dirty="0">
                  <a:solidFill>
                    <a:schemeClr val="accent1">
                      <a:lumMod val="50000"/>
                    </a:schemeClr>
                  </a:solidFill>
                </a:rPr>
                <a:t> </a:t>
              </a:r>
              <a:r>
                <a:rPr lang="en-US" sz="1050" dirty="0">
                  <a:solidFill>
                    <a:schemeClr val="bg2">
                      <a:lumMod val="10000"/>
                    </a:schemeClr>
                  </a:solidFill>
                </a:rPr>
                <a:t> 624230</a:t>
              </a:r>
            </a:p>
          </p:txBody>
        </p:sp>
      </p:grpSp>
      <p:pic>
        <p:nvPicPr>
          <p:cNvPr id="46" name="Picture 45">
            <a:extLst>
              <a:ext uri="{FF2B5EF4-FFF2-40B4-BE49-F238E27FC236}">
                <a16:creationId xmlns:a16="http://schemas.microsoft.com/office/drawing/2014/main" id="{7035C5F6-303F-520C-B728-4324FBB51DD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692389" y="6256351"/>
            <a:ext cx="1848783" cy="555348"/>
          </a:xfrm>
          <a:prstGeom prst="rect">
            <a:avLst/>
          </a:prstGeom>
        </p:spPr>
      </p:pic>
      <p:pic>
        <p:nvPicPr>
          <p:cNvPr id="48" name="Picture 47">
            <a:extLst>
              <a:ext uri="{FF2B5EF4-FFF2-40B4-BE49-F238E27FC236}">
                <a16:creationId xmlns:a16="http://schemas.microsoft.com/office/drawing/2014/main" id="{8D749298-0756-5D52-84CE-76992DD7775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724112" y="6892957"/>
            <a:ext cx="1668622" cy="340473"/>
          </a:xfrm>
          <a:prstGeom prst="rect">
            <a:avLst/>
          </a:prstGeom>
        </p:spPr>
      </p:pic>
      <p:pic>
        <p:nvPicPr>
          <p:cNvPr id="73" name="Picture 72" descr="A blue and black logo&#10;&#10;Description automatically generated">
            <a:extLst>
              <a:ext uri="{FF2B5EF4-FFF2-40B4-BE49-F238E27FC236}">
                <a16:creationId xmlns:a16="http://schemas.microsoft.com/office/drawing/2014/main" id="{E5CAAD87-05ED-C40C-9D16-2A5CB75F4F7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897" y="9133951"/>
            <a:ext cx="843811" cy="843811"/>
          </a:xfrm>
          <a:prstGeom prst="rect">
            <a:avLst/>
          </a:prstGeom>
        </p:spPr>
      </p:pic>
      <p:grpSp>
        <p:nvGrpSpPr>
          <p:cNvPr id="82" name="Group 81">
            <a:extLst>
              <a:ext uri="{FF2B5EF4-FFF2-40B4-BE49-F238E27FC236}">
                <a16:creationId xmlns:a16="http://schemas.microsoft.com/office/drawing/2014/main" id="{C0CABACA-A081-D900-5312-4817CBD196E2}"/>
              </a:ext>
            </a:extLst>
          </p:cNvPr>
          <p:cNvGrpSpPr/>
          <p:nvPr/>
        </p:nvGrpSpPr>
        <p:grpSpPr>
          <a:xfrm>
            <a:off x="333107" y="1780255"/>
            <a:ext cx="7020193" cy="3983823"/>
            <a:chOff x="333107" y="1777921"/>
            <a:chExt cx="7020193" cy="3983823"/>
          </a:xfrm>
        </p:grpSpPr>
        <p:sp>
          <p:nvSpPr>
            <p:cNvPr id="9" name="TextBox 8">
              <a:extLst>
                <a:ext uri="{FF2B5EF4-FFF2-40B4-BE49-F238E27FC236}">
                  <a16:creationId xmlns:a16="http://schemas.microsoft.com/office/drawing/2014/main" id="{50D6373E-6E1C-59F8-C3BE-44F314BF8C99}"/>
                </a:ext>
              </a:extLst>
            </p:cNvPr>
            <p:cNvSpPr txBox="1"/>
            <p:nvPr/>
          </p:nvSpPr>
          <p:spPr>
            <a:xfrm>
              <a:off x="333107" y="2129083"/>
              <a:ext cx="7020193" cy="3632661"/>
            </a:xfrm>
            <a:prstGeom prst="rect">
              <a:avLst/>
            </a:prstGeom>
            <a:noFill/>
          </p:spPr>
          <p:txBody>
            <a:bodyPr wrap="square" rtlCol="0">
              <a:spAutoFit/>
            </a:bodyPr>
            <a:lstStyle>
              <a:defPPr>
                <a:defRPr lang="en-US"/>
              </a:defPPr>
              <a:lvl1pPr>
                <a:lnSpc>
                  <a:spcPts val="1200"/>
                </a:lnSpc>
                <a:defRPr sz="1100">
                  <a:solidFill>
                    <a:schemeClr val="bg2">
                      <a:lumMod val="10000"/>
                    </a:schemeClr>
                  </a:solidFill>
                </a:defRPr>
              </a:lvl1pPr>
            </a:lstStyle>
            <a:p>
              <a:pPr>
                <a:lnSpc>
                  <a:spcPts val="1300"/>
                </a:lnSpc>
              </a:pPr>
              <a:r>
                <a:rPr lang="en-US" sz="1200" dirty="0"/>
                <a:t>In 2025, APS Global, a leader in AI/LLM-driven cybersecurity compliance solutions, formed a strategic partnership with Ailani Hawaiian, a certified 8(a), Native Hawaiian Organization (NHO), to accelerate growth and adoption of the LLUCE product suite. This collaboration is harnessing cutting-edge AI technology to help organizations across government, military, and the commercial sector streamline cybersecurity compliance.</a:t>
              </a:r>
            </a:p>
            <a:p>
              <a:pPr>
                <a:lnSpc>
                  <a:spcPts val="1400"/>
                </a:lnSpc>
              </a:pPr>
              <a:endParaRPr lang="en-US" sz="1200" dirty="0"/>
            </a:p>
            <a:p>
              <a:pPr>
                <a:lnSpc>
                  <a:spcPts val="1400"/>
                </a:lnSpc>
              </a:pPr>
              <a:r>
                <a:rPr lang="en-US" sz="1400" b="1" dirty="0">
                  <a:solidFill>
                    <a:schemeClr val="tx1">
                      <a:lumMod val="90000"/>
                      <a:lumOff val="10000"/>
                    </a:schemeClr>
                  </a:solidFill>
                </a:rPr>
                <a:t>About APS Global  </a:t>
              </a:r>
            </a:p>
            <a:p>
              <a:pPr>
                <a:lnSpc>
                  <a:spcPts val="1300"/>
                </a:lnSpc>
                <a:spcBef>
                  <a:spcPts val="600"/>
                </a:spcBef>
              </a:pPr>
              <a:r>
                <a:rPr lang="en-US" sz="1200" dirty="0"/>
                <a:t>APS Global, headquartered in Laurel, Maryland, specializes in AI/LLM Research and Development, Cybersecurity, and CMMC 2.0 compliance solutions. Its LLUCE portfolio, currently at Technology Readiness Level 8 , is proven in operational environments, offering robust tools for regulatory compliance.</a:t>
              </a:r>
            </a:p>
            <a:p>
              <a:pPr>
                <a:lnSpc>
                  <a:spcPts val="1400"/>
                </a:lnSpc>
              </a:pPr>
              <a:endParaRPr lang="en-US" sz="1200" dirty="0">
                <a:solidFill>
                  <a:schemeClr val="tx1">
                    <a:lumMod val="90000"/>
                    <a:lumOff val="10000"/>
                  </a:schemeClr>
                </a:solidFill>
              </a:endParaRPr>
            </a:p>
            <a:p>
              <a:pPr>
                <a:lnSpc>
                  <a:spcPts val="1400"/>
                </a:lnSpc>
              </a:pPr>
              <a:r>
                <a:rPr lang="en-US" sz="1400" b="1" dirty="0">
                  <a:solidFill>
                    <a:schemeClr val="tx1">
                      <a:lumMod val="90000"/>
                      <a:lumOff val="10000"/>
                    </a:schemeClr>
                  </a:solidFill>
                </a:rPr>
                <a:t>About Ailani Hawaiian  </a:t>
              </a:r>
            </a:p>
            <a:p>
              <a:pPr>
                <a:lnSpc>
                  <a:spcPts val="1300"/>
                </a:lnSpc>
                <a:spcBef>
                  <a:spcPts val="600"/>
                </a:spcBef>
              </a:pPr>
              <a:r>
                <a:rPr lang="en-US" sz="1200" dirty="0"/>
                <a:t>Established in 2015 by descendants of the Native Hawaiian Keliipio ‘ohana, Ailani Hawaiian (Ailani) is a leading consulting firm dedicated to driving strategic growth and operational excellence for organizations across multiple industries. Ailani brings expertise in Program Management, Digital Solutions, Emergency Operations, and an expanded market to our partnership. With their proven record of guiding organizations to success, Ailani will drive the promotion and implementation of LLUCE solutions, particularly in the government sector, enabling clients to navigate complex regulatory landscapes with ease.</a:t>
              </a:r>
            </a:p>
          </p:txBody>
        </p:sp>
        <p:sp>
          <p:nvSpPr>
            <p:cNvPr id="14" name="TextBox 13">
              <a:extLst>
                <a:ext uri="{FF2B5EF4-FFF2-40B4-BE49-F238E27FC236}">
                  <a16:creationId xmlns:a16="http://schemas.microsoft.com/office/drawing/2014/main" id="{7E5F25C8-DA14-A8B9-941B-65D214344D7D}"/>
                </a:ext>
              </a:extLst>
            </p:cNvPr>
            <p:cNvSpPr txBox="1"/>
            <p:nvPr/>
          </p:nvSpPr>
          <p:spPr>
            <a:xfrm>
              <a:off x="333107" y="1777921"/>
              <a:ext cx="6967027" cy="338554"/>
            </a:xfrm>
            <a:prstGeom prst="rect">
              <a:avLst/>
            </a:prstGeom>
            <a:noFill/>
          </p:spPr>
          <p:txBody>
            <a:bodyPr wrap="square" rtlCol="0">
              <a:spAutoFit/>
            </a:bodyPr>
            <a:lstStyle/>
            <a:p>
              <a:r>
                <a:rPr lang="en-US" sz="1600" b="1" spc="200" dirty="0">
                  <a:solidFill>
                    <a:schemeClr val="accent1">
                      <a:lumMod val="50000"/>
                    </a:schemeClr>
                  </a:solidFill>
                  <a:latin typeface="+mj-lt"/>
                </a:rPr>
                <a:t>Strategic Partnership</a:t>
              </a:r>
            </a:p>
          </p:txBody>
        </p:sp>
      </p:grpSp>
      <p:grpSp>
        <p:nvGrpSpPr>
          <p:cNvPr id="114" name="Group 113">
            <a:extLst>
              <a:ext uri="{FF2B5EF4-FFF2-40B4-BE49-F238E27FC236}">
                <a16:creationId xmlns:a16="http://schemas.microsoft.com/office/drawing/2014/main" id="{9322F592-086F-C8C9-1A5F-B4D06EFFF0F7}"/>
              </a:ext>
            </a:extLst>
          </p:cNvPr>
          <p:cNvGrpSpPr/>
          <p:nvPr/>
        </p:nvGrpSpPr>
        <p:grpSpPr>
          <a:xfrm>
            <a:off x="328291" y="7046948"/>
            <a:ext cx="5785430" cy="1737477"/>
            <a:chOff x="328291" y="7086798"/>
            <a:chExt cx="5785430" cy="1737477"/>
          </a:xfrm>
        </p:grpSpPr>
        <p:sp>
          <p:nvSpPr>
            <p:cNvPr id="110" name="TextBox 109">
              <a:extLst>
                <a:ext uri="{FF2B5EF4-FFF2-40B4-BE49-F238E27FC236}">
                  <a16:creationId xmlns:a16="http://schemas.microsoft.com/office/drawing/2014/main" id="{94123476-3683-71D0-FC7A-C7608113B8EB}"/>
                </a:ext>
              </a:extLst>
            </p:cNvPr>
            <p:cNvSpPr txBox="1"/>
            <p:nvPr/>
          </p:nvSpPr>
          <p:spPr>
            <a:xfrm>
              <a:off x="328291" y="7086798"/>
              <a:ext cx="2082362" cy="261610"/>
            </a:xfrm>
            <a:prstGeom prst="rect">
              <a:avLst/>
            </a:prstGeom>
            <a:noFill/>
          </p:spPr>
          <p:txBody>
            <a:bodyPr wrap="square" rtlCol="0">
              <a:spAutoFit/>
            </a:bodyPr>
            <a:lstStyle/>
            <a:p>
              <a:r>
                <a:rPr lang="en-US" sz="1100" b="1" spc="200" dirty="0">
                  <a:solidFill>
                    <a:schemeClr val="tx1">
                      <a:lumMod val="90000"/>
                      <a:lumOff val="10000"/>
                    </a:schemeClr>
                  </a:solidFill>
                </a:rPr>
                <a:t>Strategic Partners</a:t>
              </a:r>
            </a:p>
          </p:txBody>
        </p:sp>
        <p:grpSp>
          <p:nvGrpSpPr>
            <p:cNvPr id="113" name="Group 112">
              <a:extLst>
                <a:ext uri="{FF2B5EF4-FFF2-40B4-BE49-F238E27FC236}">
                  <a16:creationId xmlns:a16="http://schemas.microsoft.com/office/drawing/2014/main" id="{81AF75D9-7765-0641-64C5-25FEFA798C91}"/>
                </a:ext>
              </a:extLst>
            </p:cNvPr>
            <p:cNvGrpSpPr/>
            <p:nvPr/>
          </p:nvGrpSpPr>
          <p:grpSpPr>
            <a:xfrm>
              <a:off x="328291" y="7398964"/>
              <a:ext cx="5785430" cy="1425311"/>
              <a:chOff x="328291" y="7484028"/>
              <a:chExt cx="5785430" cy="1425311"/>
            </a:xfrm>
          </p:grpSpPr>
          <p:grpSp>
            <p:nvGrpSpPr>
              <p:cNvPr id="109" name="Group 108">
                <a:extLst>
                  <a:ext uri="{FF2B5EF4-FFF2-40B4-BE49-F238E27FC236}">
                    <a16:creationId xmlns:a16="http://schemas.microsoft.com/office/drawing/2014/main" id="{FE54ED78-B23A-5DC7-7272-B5995F07F33E}"/>
                  </a:ext>
                </a:extLst>
              </p:cNvPr>
              <p:cNvGrpSpPr/>
              <p:nvPr/>
            </p:nvGrpSpPr>
            <p:grpSpPr>
              <a:xfrm>
                <a:off x="328291" y="7484028"/>
                <a:ext cx="5217171" cy="1425311"/>
                <a:chOff x="328291" y="7196937"/>
                <a:chExt cx="5217171" cy="1425311"/>
              </a:xfrm>
            </p:grpSpPr>
            <p:grpSp>
              <p:nvGrpSpPr>
                <p:cNvPr id="104" name="Group 103">
                  <a:extLst>
                    <a:ext uri="{FF2B5EF4-FFF2-40B4-BE49-F238E27FC236}">
                      <a16:creationId xmlns:a16="http://schemas.microsoft.com/office/drawing/2014/main" id="{0A2CAFEF-E330-FECC-D832-5C8E6C25D79A}"/>
                    </a:ext>
                  </a:extLst>
                </p:cNvPr>
                <p:cNvGrpSpPr/>
                <p:nvPr/>
              </p:nvGrpSpPr>
              <p:grpSpPr>
                <a:xfrm>
                  <a:off x="328291" y="7196937"/>
                  <a:ext cx="5217171" cy="1425311"/>
                  <a:chOff x="328291" y="7196937"/>
                  <a:chExt cx="5217171" cy="1425311"/>
                </a:xfrm>
              </p:grpSpPr>
              <p:grpSp>
                <p:nvGrpSpPr>
                  <p:cNvPr id="84" name="Group 83">
                    <a:extLst>
                      <a:ext uri="{FF2B5EF4-FFF2-40B4-BE49-F238E27FC236}">
                        <a16:creationId xmlns:a16="http://schemas.microsoft.com/office/drawing/2014/main" id="{7EA048B2-9863-BDDF-D82B-8B3985B46F2D}"/>
                      </a:ext>
                    </a:extLst>
                  </p:cNvPr>
                  <p:cNvGrpSpPr/>
                  <p:nvPr/>
                </p:nvGrpSpPr>
                <p:grpSpPr>
                  <a:xfrm>
                    <a:off x="328291" y="7196937"/>
                    <a:ext cx="1280784" cy="1425311"/>
                    <a:chOff x="929648" y="7131763"/>
                    <a:chExt cx="1280784" cy="1425311"/>
                  </a:xfrm>
                </p:grpSpPr>
                <p:grpSp>
                  <p:nvGrpSpPr>
                    <p:cNvPr id="74" name="Group 73">
                      <a:extLst>
                        <a:ext uri="{FF2B5EF4-FFF2-40B4-BE49-F238E27FC236}">
                          <a16:creationId xmlns:a16="http://schemas.microsoft.com/office/drawing/2014/main" id="{EFC964D2-7D55-1DC2-38E7-42B11090C035}"/>
                        </a:ext>
                      </a:extLst>
                    </p:cNvPr>
                    <p:cNvGrpSpPr/>
                    <p:nvPr/>
                  </p:nvGrpSpPr>
                  <p:grpSpPr>
                    <a:xfrm>
                      <a:off x="1007030" y="7131763"/>
                      <a:ext cx="489986" cy="492343"/>
                      <a:chOff x="3559233" y="8221649"/>
                      <a:chExt cx="605819" cy="608732"/>
                    </a:xfrm>
                  </p:grpSpPr>
                  <p:sp>
                    <p:nvSpPr>
                      <p:cNvPr id="78" name="Oval 77">
                        <a:extLst>
                          <a:ext uri="{FF2B5EF4-FFF2-40B4-BE49-F238E27FC236}">
                            <a16:creationId xmlns:a16="http://schemas.microsoft.com/office/drawing/2014/main" id="{D38F177E-9EBC-CC67-CE49-860D41289A9F}"/>
                          </a:ext>
                        </a:extLst>
                      </p:cNvPr>
                      <p:cNvSpPr/>
                      <p:nvPr/>
                    </p:nvSpPr>
                    <p:spPr>
                      <a:xfrm>
                        <a:off x="3559233" y="8221649"/>
                        <a:ext cx="597672" cy="597673"/>
                      </a:xfrm>
                      <a:prstGeom prst="ellipse">
                        <a:avLst/>
                      </a:prstGeom>
                      <a:solidFill>
                        <a:schemeClr val="tx1"/>
                      </a:solidFill>
                      <a:ln w="1905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78" descr="A blue and black logo&#10;&#10;Description automatically generated">
                        <a:extLst>
                          <a:ext uri="{FF2B5EF4-FFF2-40B4-BE49-F238E27FC236}">
                            <a16:creationId xmlns:a16="http://schemas.microsoft.com/office/drawing/2014/main" id="{759F3BC2-D54C-8C92-8361-3677707C78D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64232" y="8229559"/>
                        <a:ext cx="600820" cy="600822"/>
                      </a:xfrm>
                      <a:prstGeom prst="rect">
                        <a:avLst/>
                      </a:prstGeom>
                    </p:spPr>
                  </p:pic>
                </p:grpSp>
                <p:grpSp>
                  <p:nvGrpSpPr>
                    <p:cNvPr id="75" name="Group 74">
                      <a:extLst>
                        <a:ext uri="{FF2B5EF4-FFF2-40B4-BE49-F238E27FC236}">
                          <a16:creationId xmlns:a16="http://schemas.microsoft.com/office/drawing/2014/main" id="{DEAFBBF4-036B-FDC5-60A3-B2C118392D42}"/>
                        </a:ext>
                      </a:extLst>
                    </p:cNvPr>
                    <p:cNvGrpSpPr/>
                    <p:nvPr/>
                  </p:nvGrpSpPr>
                  <p:grpSpPr>
                    <a:xfrm>
                      <a:off x="929648" y="7662943"/>
                      <a:ext cx="1280784" cy="894131"/>
                      <a:chOff x="4397105" y="8456815"/>
                      <a:chExt cx="1280784" cy="894131"/>
                    </a:xfrm>
                  </p:grpSpPr>
                  <p:sp>
                    <p:nvSpPr>
                      <p:cNvPr id="76" name="TextBox 75">
                        <a:extLst>
                          <a:ext uri="{FF2B5EF4-FFF2-40B4-BE49-F238E27FC236}">
                            <a16:creationId xmlns:a16="http://schemas.microsoft.com/office/drawing/2014/main" id="{7EF0556C-4290-3807-09FB-C42D5998FF44}"/>
                          </a:ext>
                        </a:extLst>
                      </p:cNvPr>
                      <p:cNvSpPr txBox="1"/>
                      <p:nvPr/>
                    </p:nvSpPr>
                    <p:spPr>
                      <a:xfrm>
                        <a:off x="4397105" y="8456815"/>
                        <a:ext cx="1122706" cy="352276"/>
                      </a:xfrm>
                      <a:prstGeom prst="rect">
                        <a:avLst/>
                      </a:prstGeom>
                      <a:noFill/>
                    </p:spPr>
                    <p:txBody>
                      <a:bodyPr wrap="square" rtlCol="0">
                        <a:spAutoFit/>
                      </a:bodyPr>
                      <a:lstStyle/>
                      <a:p>
                        <a:pPr>
                          <a:lnSpc>
                            <a:spcPts val="1000"/>
                          </a:lnSpc>
                        </a:pPr>
                        <a:r>
                          <a:rPr lang="en-US" sz="1000" b="1" dirty="0">
                            <a:solidFill>
                              <a:schemeClr val="accent1">
                                <a:lumMod val="50000"/>
                              </a:schemeClr>
                            </a:solidFill>
                          </a:rPr>
                          <a:t>Ailani Hawaiian </a:t>
                        </a:r>
                        <a:br>
                          <a:rPr lang="en-US" sz="1000" b="1" dirty="0">
                            <a:solidFill>
                              <a:schemeClr val="accent1">
                                <a:lumMod val="50000"/>
                              </a:schemeClr>
                            </a:solidFill>
                          </a:rPr>
                        </a:br>
                        <a:r>
                          <a:rPr lang="en-US" sz="1000" b="1" dirty="0">
                            <a:solidFill>
                              <a:schemeClr val="accent1">
                                <a:lumMod val="50000"/>
                              </a:schemeClr>
                            </a:solidFill>
                          </a:rPr>
                          <a:t>Federal</a:t>
                        </a:r>
                      </a:p>
                    </p:txBody>
                  </p:sp>
                  <p:sp>
                    <p:nvSpPr>
                      <p:cNvPr id="77" name="TextBox 76">
                        <a:extLst>
                          <a:ext uri="{FF2B5EF4-FFF2-40B4-BE49-F238E27FC236}">
                            <a16:creationId xmlns:a16="http://schemas.microsoft.com/office/drawing/2014/main" id="{3D1F8656-1A2A-02DF-E0AD-5446C9AC6A6B}"/>
                          </a:ext>
                        </a:extLst>
                      </p:cNvPr>
                      <p:cNvSpPr txBox="1"/>
                      <p:nvPr/>
                    </p:nvSpPr>
                    <p:spPr>
                      <a:xfrm>
                        <a:off x="4397105" y="8835164"/>
                        <a:ext cx="1280784" cy="515782"/>
                      </a:xfrm>
                      <a:prstGeom prst="rect">
                        <a:avLst/>
                      </a:prstGeom>
                      <a:noFill/>
                    </p:spPr>
                    <p:txBody>
                      <a:bodyPr wrap="square" rtlCol="0">
                        <a:spAutoFit/>
                      </a:bodyPr>
                      <a:lstStyle/>
                      <a:p>
                        <a:pPr>
                          <a:lnSpc>
                            <a:spcPts val="1100"/>
                          </a:lnSpc>
                        </a:pPr>
                        <a:r>
                          <a:rPr lang="en-US" sz="900" b="1" dirty="0">
                            <a:solidFill>
                              <a:schemeClr val="bg2">
                                <a:lumMod val="10000"/>
                              </a:schemeClr>
                            </a:solidFill>
                          </a:rPr>
                          <a:t>8(a) NHO</a:t>
                        </a:r>
                        <a:endParaRPr lang="en-US" sz="900" dirty="0">
                          <a:solidFill>
                            <a:schemeClr val="bg2">
                              <a:lumMod val="10000"/>
                            </a:schemeClr>
                          </a:solidFill>
                        </a:endParaRPr>
                      </a:p>
                      <a:p>
                        <a:pPr>
                          <a:lnSpc>
                            <a:spcPts val="1100"/>
                          </a:lnSpc>
                        </a:pPr>
                        <a:r>
                          <a:rPr lang="en-US" sz="900" b="1" dirty="0">
                            <a:solidFill>
                              <a:schemeClr val="bg2">
                                <a:lumMod val="10000"/>
                              </a:schemeClr>
                            </a:solidFill>
                          </a:rPr>
                          <a:t>UEI</a:t>
                        </a:r>
                        <a:r>
                          <a:rPr lang="en-US" sz="900" dirty="0">
                            <a:solidFill>
                              <a:schemeClr val="bg2">
                                <a:lumMod val="10000"/>
                              </a:schemeClr>
                            </a:solidFill>
                          </a:rPr>
                          <a:t>: H6ZLWLVV5HB1</a:t>
                        </a:r>
                      </a:p>
                      <a:p>
                        <a:pPr>
                          <a:lnSpc>
                            <a:spcPts val="1100"/>
                          </a:lnSpc>
                        </a:pPr>
                        <a:r>
                          <a:rPr lang="en-US" sz="900" b="1" dirty="0">
                            <a:solidFill>
                              <a:schemeClr val="bg2">
                                <a:lumMod val="10000"/>
                              </a:schemeClr>
                            </a:solidFill>
                          </a:rPr>
                          <a:t>NAICS</a:t>
                        </a:r>
                        <a:r>
                          <a:rPr lang="en-US" sz="900" dirty="0">
                            <a:solidFill>
                              <a:schemeClr val="bg2">
                                <a:lumMod val="10000"/>
                              </a:schemeClr>
                            </a:solidFill>
                          </a:rPr>
                          <a:t>: 541512</a:t>
                        </a:r>
                      </a:p>
                    </p:txBody>
                  </p:sp>
                </p:grpSp>
              </p:grpSp>
              <p:grpSp>
                <p:nvGrpSpPr>
                  <p:cNvPr id="87" name="Group 86">
                    <a:extLst>
                      <a:ext uri="{FF2B5EF4-FFF2-40B4-BE49-F238E27FC236}">
                        <a16:creationId xmlns:a16="http://schemas.microsoft.com/office/drawing/2014/main" id="{D606170B-0566-8039-9A98-3FA27287480C}"/>
                      </a:ext>
                    </a:extLst>
                  </p:cNvPr>
                  <p:cNvGrpSpPr/>
                  <p:nvPr/>
                </p:nvGrpSpPr>
                <p:grpSpPr>
                  <a:xfrm>
                    <a:off x="1577171" y="7196937"/>
                    <a:ext cx="1375658" cy="1421720"/>
                    <a:chOff x="2137481" y="7131763"/>
                    <a:chExt cx="1375658" cy="1421720"/>
                  </a:xfrm>
                </p:grpSpPr>
                <p:grpSp>
                  <p:nvGrpSpPr>
                    <p:cNvPr id="62" name="Group 61">
                      <a:extLst>
                        <a:ext uri="{FF2B5EF4-FFF2-40B4-BE49-F238E27FC236}">
                          <a16:creationId xmlns:a16="http://schemas.microsoft.com/office/drawing/2014/main" id="{CA0404DD-D054-464D-889F-1EBB4C6C0517}"/>
                        </a:ext>
                      </a:extLst>
                    </p:cNvPr>
                    <p:cNvGrpSpPr/>
                    <p:nvPr/>
                  </p:nvGrpSpPr>
                  <p:grpSpPr>
                    <a:xfrm>
                      <a:off x="2137481" y="7662943"/>
                      <a:ext cx="1375658" cy="890540"/>
                      <a:chOff x="5538346" y="8806904"/>
                      <a:chExt cx="1375658" cy="890540"/>
                    </a:xfrm>
                  </p:grpSpPr>
                  <p:sp>
                    <p:nvSpPr>
                      <p:cNvPr id="65" name="TextBox 64">
                        <a:extLst>
                          <a:ext uri="{FF2B5EF4-FFF2-40B4-BE49-F238E27FC236}">
                            <a16:creationId xmlns:a16="http://schemas.microsoft.com/office/drawing/2014/main" id="{3F77451A-980C-BFAA-3703-7ABE4BF535FB}"/>
                          </a:ext>
                        </a:extLst>
                      </p:cNvPr>
                      <p:cNvSpPr txBox="1"/>
                      <p:nvPr/>
                    </p:nvSpPr>
                    <p:spPr>
                      <a:xfrm>
                        <a:off x="5538346" y="8806904"/>
                        <a:ext cx="1280783" cy="348813"/>
                      </a:xfrm>
                      <a:prstGeom prst="rect">
                        <a:avLst/>
                      </a:prstGeom>
                      <a:noFill/>
                    </p:spPr>
                    <p:txBody>
                      <a:bodyPr wrap="square" rtlCol="0">
                        <a:spAutoFit/>
                      </a:bodyPr>
                      <a:lstStyle/>
                      <a:p>
                        <a:pPr>
                          <a:lnSpc>
                            <a:spcPts val="1000"/>
                          </a:lnSpc>
                        </a:pPr>
                        <a:r>
                          <a:rPr lang="en-US" sz="900" b="1" dirty="0">
                            <a:solidFill>
                              <a:schemeClr val="accent1">
                                <a:lumMod val="50000"/>
                              </a:schemeClr>
                            </a:solidFill>
                          </a:rPr>
                          <a:t>Ailani Wind Joint </a:t>
                        </a:r>
                      </a:p>
                      <a:p>
                        <a:pPr>
                          <a:lnSpc>
                            <a:spcPts val="1000"/>
                          </a:lnSpc>
                        </a:pPr>
                        <a:r>
                          <a:rPr lang="en-US" sz="900" b="1" dirty="0">
                            <a:solidFill>
                              <a:schemeClr val="accent1">
                                <a:lumMod val="50000"/>
                              </a:schemeClr>
                            </a:solidFill>
                          </a:rPr>
                          <a:t>Venture</a:t>
                        </a:r>
                      </a:p>
                    </p:txBody>
                  </p:sp>
                  <p:sp>
                    <p:nvSpPr>
                      <p:cNvPr id="71" name="TextBox 70">
                        <a:extLst>
                          <a:ext uri="{FF2B5EF4-FFF2-40B4-BE49-F238E27FC236}">
                            <a16:creationId xmlns:a16="http://schemas.microsoft.com/office/drawing/2014/main" id="{721BC4D1-8259-00B0-A9F8-E4684420F167}"/>
                          </a:ext>
                        </a:extLst>
                      </p:cNvPr>
                      <p:cNvSpPr txBox="1"/>
                      <p:nvPr/>
                    </p:nvSpPr>
                    <p:spPr>
                      <a:xfrm>
                        <a:off x="5538346" y="9185253"/>
                        <a:ext cx="1375658" cy="512191"/>
                      </a:xfrm>
                      <a:prstGeom prst="rect">
                        <a:avLst/>
                      </a:prstGeom>
                      <a:noFill/>
                    </p:spPr>
                    <p:txBody>
                      <a:bodyPr wrap="square" rtlCol="0">
                        <a:spAutoFit/>
                      </a:bodyPr>
                      <a:lstStyle/>
                      <a:p>
                        <a:pPr>
                          <a:lnSpc>
                            <a:spcPts val="1100"/>
                          </a:lnSpc>
                        </a:pPr>
                        <a:r>
                          <a:rPr lang="en-US" sz="900" b="1" dirty="0">
                            <a:solidFill>
                              <a:schemeClr val="bg2">
                                <a:lumMod val="10000"/>
                              </a:schemeClr>
                            </a:solidFill>
                          </a:rPr>
                          <a:t>8(a) NHO JV</a:t>
                        </a:r>
                        <a:endParaRPr lang="en-US" sz="900" dirty="0">
                          <a:solidFill>
                            <a:schemeClr val="bg2">
                              <a:lumMod val="10000"/>
                            </a:schemeClr>
                          </a:solidFill>
                        </a:endParaRPr>
                      </a:p>
                      <a:p>
                        <a:pPr>
                          <a:lnSpc>
                            <a:spcPts val="1100"/>
                          </a:lnSpc>
                        </a:pPr>
                        <a:r>
                          <a:rPr lang="en-US" sz="900" b="1" dirty="0">
                            <a:solidFill>
                              <a:schemeClr val="bg2">
                                <a:lumMod val="10000"/>
                              </a:schemeClr>
                            </a:solidFill>
                          </a:rPr>
                          <a:t>UEI</a:t>
                        </a:r>
                        <a:r>
                          <a:rPr lang="en-US" sz="900" dirty="0">
                            <a:solidFill>
                              <a:schemeClr val="bg2">
                                <a:lumMod val="10000"/>
                              </a:schemeClr>
                            </a:solidFill>
                          </a:rPr>
                          <a:t>: QBE3TKF7EQQ3</a:t>
                        </a:r>
                      </a:p>
                      <a:p>
                        <a:pPr>
                          <a:lnSpc>
                            <a:spcPts val="1100"/>
                          </a:lnSpc>
                        </a:pPr>
                        <a:r>
                          <a:rPr lang="en-US" sz="900" b="1" dirty="0">
                            <a:solidFill>
                              <a:schemeClr val="bg2">
                                <a:lumMod val="10000"/>
                              </a:schemeClr>
                            </a:solidFill>
                          </a:rPr>
                          <a:t>NAICS</a:t>
                        </a:r>
                        <a:r>
                          <a:rPr lang="en-US" sz="900" dirty="0">
                            <a:solidFill>
                              <a:schemeClr val="bg2">
                                <a:lumMod val="10000"/>
                              </a:schemeClr>
                            </a:solidFill>
                          </a:rPr>
                          <a:t>: 541511</a:t>
                        </a:r>
                      </a:p>
                    </p:txBody>
                  </p:sp>
                </p:grpSp>
                <p:grpSp>
                  <p:nvGrpSpPr>
                    <p:cNvPr id="83" name="Group 82">
                      <a:extLst>
                        <a:ext uri="{FF2B5EF4-FFF2-40B4-BE49-F238E27FC236}">
                          <a16:creationId xmlns:a16="http://schemas.microsoft.com/office/drawing/2014/main" id="{8C6B9611-5F71-3C71-1C1A-597912440928}"/>
                        </a:ext>
                      </a:extLst>
                    </p:cNvPr>
                    <p:cNvGrpSpPr/>
                    <p:nvPr/>
                  </p:nvGrpSpPr>
                  <p:grpSpPr>
                    <a:xfrm>
                      <a:off x="2215091" y="7131763"/>
                      <a:ext cx="483397" cy="483398"/>
                      <a:chOff x="2215091" y="7131763"/>
                      <a:chExt cx="483397" cy="483398"/>
                    </a:xfrm>
                  </p:grpSpPr>
                  <p:sp>
                    <p:nvSpPr>
                      <p:cNvPr id="64" name="Oval 63">
                        <a:extLst>
                          <a:ext uri="{FF2B5EF4-FFF2-40B4-BE49-F238E27FC236}">
                            <a16:creationId xmlns:a16="http://schemas.microsoft.com/office/drawing/2014/main" id="{77CB174D-D95A-F888-374D-A764A97EF162}"/>
                          </a:ext>
                        </a:extLst>
                      </p:cNvPr>
                      <p:cNvSpPr/>
                      <p:nvPr/>
                    </p:nvSpPr>
                    <p:spPr>
                      <a:xfrm>
                        <a:off x="2215091" y="7131763"/>
                        <a:ext cx="483397" cy="483398"/>
                      </a:xfrm>
                      <a:prstGeom prst="ellipse">
                        <a:avLst/>
                      </a:prstGeom>
                      <a:solidFill>
                        <a:schemeClr val="tx1"/>
                      </a:solidFill>
                      <a:ln w="1905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Picture 79">
                        <a:extLst>
                          <a:ext uri="{FF2B5EF4-FFF2-40B4-BE49-F238E27FC236}">
                            <a16:creationId xmlns:a16="http://schemas.microsoft.com/office/drawing/2014/main" id="{ABD88451-814E-B983-63AD-5FF02070F056}"/>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288631" y="7195550"/>
                        <a:ext cx="332991" cy="352116"/>
                      </a:xfrm>
                      <a:prstGeom prst="rect">
                        <a:avLst/>
                      </a:prstGeom>
                    </p:spPr>
                  </p:pic>
                </p:grpSp>
              </p:grpSp>
              <p:grpSp>
                <p:nvGrpSpPr>
                  <p:cNvPr id="90" name="Group 89">
                    <a:extLst>
                      <a:ext uri="{FF2B5EF4-FFF2-40B4-BE49-F238E27FC236}">
                        <a16:creationId xmlns:a16="http://schemas.microsoft.com/office/drawing/2014/main" id="{73E9AD44-EA13-8601-AE39-B338ADEB6C68}"/>
                      </a:ext>
                    </a:extLst>
                  </p:cNvPr>
                  <p:cNvGrpSpPr/>
                  <p:nvPr/>
                </p:nvGrpSpPr>
                <p:grpSpPr>
                  <a:xfrm>
                    <a:off x="2920925" y="7196937"/>
                    <a:ext cx="1280784" cy="1425311"/>
                    <a:chOff x="929648" y="7131763"/>
                    <a:chExt cx="1280784" cy="1425311"/>
                  </a:xfrm>
                </p:grpSpPr>
                <p:sp>
                  <p:nvSpPr>
                    <p:cNvPr id="102" name="Oval 101">
                      <a:extLst>
                        <a:ext uri="{FF2B5EF4-FFF2-40B4-BE49-F238E27FC236}">
                          <a16:creationId xmlns:a16="http://schemas.microsoft.com/office/drawing/2014/main" id="{0AAEE6E7-46F7-7F74-E0B8-5C86CF705127}"/>
                        </a:ext>
                      </a:extLst>
                    </p:cNvPr>
                    <p:cNvSpPr/>
                    <p:nvPr/>
                  </p:nvSpPr>
                  <p:spPr>
                    <a:xfrm>
                      <a:off x="1007030" y="7131763"/>
                      <a:ext cx="483397" cy="483398"/>
                    </a:xfrm>
                    <a:prstGeom prst="ellipse">
                      <a:avLst/>
                    </a:prstGeom>
                    <a:solidFill>
                      <a:schemeClr val="tx1"/>
                    </a:solidFill>
                    <a:ln w="1905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3DFE6176-6283-5A53-EF84-25F77AA613F7}"/>
                        </a:ext>
                      </a:extLst>
                    </p:cNvPr>
                    <p:cNvGrpSpPr/>
                    <p:nvPr/>
                  </p:nvGrpSpPr>
                  <p:grpSpPr>
                    <a:xfrm>
                      <a:off x="929648" y="7791183"/>
                      <a:ext cx="1280784" cy="765891"/>
                      <a:chOff x="4397105" y="8585055"/>
                      <a:chExt cx="1280784" cy="765891"/>
                    </a:xfrm>
                  </p:grpSpPr>
                  <p:sp>
                    <p:nvSpPr>
                      <p:cNvPr id="100" name="TextBox 99">
                        <a:extLst>
                          <a:ext uri="{FF2B5EF4-FFF2-40B4-BE49-F238E27FC236}">
                            <a16:creationId xmlns:a16="http://schemas.microsoft.com/office/drawing/2014/main" id="{023070B0-EB3E-3940-EB66-FE3648E5E7AB}"/>
                          </a:ext>
                        </a:extLst>
                      </p:cNvPr>
                      <p:cNvSpPr txBox="1"/>
                      <p:nvPr/>
                    </p:nvSpPr>
                    <p:spPr>
                      <a:xfrm>
                        <a:off x="4397105" y="8585055"/>
                        <a:ext cx="1122706" cy="220573"/>
                      </a:xfrm>
                      <a:prstGeom prst="rect">
                        <a:avLst/>
                      </a:prstGeom>
                      <a:noFill/>
                    </p:spPr>
                    <p:txBody>
                      <a:bodyPr wrap="square" rtlCol="0">
                        <a:spAutoFit/>
                      </a:bodyPr>
                      <a:lstStyle/>
                      <a:p>
                        <a:pPr>
                          <a:lnSpc>
                            <a:spcPts val="1000"/>
                          </a:lnSpc>
                        </a:pPr>
                        <a:r>
                          <a:rPr lang="en-US" sz="900" b="1" dirty="0">
                            <a:solidFill>
                              <a:schemeClr val="accent1">
                                <a:lumMod val="50000"/>
                              </a:schemeClr>
                            </a:solidFill>
                          </a:rPr>
                          <a:t>PINGWIND</a:t>
                        </a:r>
                      </a:p>
                    </p:txBody>
                  </p:sp>
                  <p:sp>
                    <p:nvSpPr>
                      <p:cNvPr id="101" name="TextBox 100">
                        <a:extLst>
                          <a:ext uri="{FF2B5EF4-FFF2-40B4-BE49-F238E27FC236}">
                            <a16:creationId xmlns:a16="http://schemas.microsoft.com/office/drawing/2014/main" id="{865D17EB-2404-A22D-C369-3C09DD495736}"/>
                          </a:ext>
                        </a:extLst>
                      </p:cNvPr>
                      <p:cNvSpPr txBox="1"/>
                      <p:nvPr/>
                    </p:nvSpPr>
                    <p:spPr>
                      <a:xfrm>
                        <a:off x="4397105" y="8835164"/>
                        <a:ext cx="1280784" cy="515782"/>
                      </a:xfrm>
                      <a:prstGeom prst="rect">
                        <a:avLst/>
                      </a:prstGeom>
                      <a:noFill/>
                    </p:spPr>
                    <p:txBody>
                      <a:bodyPr wrap="square" rtlCol="0">
                        <a:spAutoFit/>
                      </a:bodyPr>
                      <a:lstStyle/>
                      <a:p>
                        <a:pPr>
                          <a:lnSpc>
                            <a:spcPts val="1100"/>
                          </a:lnSpc>
                        </a:pPr>
                        <a:r>
                          <a:rPr lang="en-US" sz="900" b="1" dirty="0">
                            <a:solidFill>
                              <a:schemeClr val="bg2">
                                <a:lumMod val="10000"/>
                              </a:schemeClr>
                            </a:solidFill>
                          </a:rPr>
                          <a:t>SDVOSB</a:t>
                        </a:r>
                        <a:endParaRPr lang="en-US" sz="900" dirty="0">
                          <a:solidFill>
                            <a:schemeClr val="bg2">
                              <a:lumMod val="10000"/>
                            </a:schemeClr>
                          </a:solidFill>
                        </a:endParaRPr>
                      </a:p>
                      <a:p>
                        <a:pPr>
                          <a:lnSpc>
                            <a:spcPts val="1100"/>
                          </a:lnSpc>
                        </a:pPr>
                        <a:r>
                          <a:rPr lang="en-US" sz="900" b="1" dirty="0">
                            <a:solidFill>
                              <a:schemeClr val="bg2">
                                <a:lumMod val="10000"/>
                              </a:schemeClr>
                            </a:solidFill>
                          </a:rPr>
                          <a:t>UEI</a:t>
                        </a:r>
                        <a:r>
                          <a:rPr lang="en-US" sz="900" dirty="0">
                            <a:solidFill>
                              <a:schemeClr val="bg2">
                                <a:lumMod val="10000"/>
                              </a:schemeClr>
                            </a:solidFill>
                          </a:rPr>
                          <a:t>: K3M7BB87ALU4</a:t>
                        </a:r>
                      </a:p>
                      <a:p>
                        <a:pPr>
                          <a:lnSpc>
                            <a:spcPts val="1100"/>
                          </a:lnSpc>
                        </a:pPr>
                        <a:r>
                          <a:rPr lang="en-US" sz="900" b="1" dirty="0">
                            <a:solidFill>
                              <a:schemeClr val="bg2">
                                <a:lumMod val="10000"/>
                              </a:schemeClr>
                            </a:solidFill>
                          </a:rPr>
                          <a:t>NAICS</a:t>
                        </a:r>
                        <a:r>
                          <a:rPr lang="en-US" sz="900" dirty="0">
                            <a:solidFill>
                              <a:schemeClr val="bg2">
                                <a:lumMod val="10000"/>
                              </a:schemeClr>
                            </a:solidFill>
                          </a:rPr>
                          <a:t>: 541512</a:t>
                        </a:r>
                      </a:p>
                    </p:txBody>
                  </p:sp>
                </p:grpSp>
              </p:grpSp>
              <p:grpSp>
                <p:nvGrpSpPr>
                  <p:cNvPr id="91" name="Group 90">
                    <a:extLst>
                      <a:ext uri="{FF2B5EF4-FFF2-40B4-BE49-F238E27FC236}">
                        <a16:creationId xmlns:a16="http://schemas.microsoft.com/office/drawing/2014/main" id="{1C086062-2744-CA24-D367-961C65B70AF1}"/>
                      </a:ext>
                    </a:extLst>
                  </p:cNvPr>
                  <p:cNvGrpSpPr/>
                  <p:nvPr/>
                </p:nvGrpSpPr>
                <p:grpSpPr>
                  <a:xfrm>
                    <a:off x="4169804" y="7196937"/>
                    <a:ext cx="1375658" cy="1280656"/>
                    <a:chOff x="2137481" y="7131763"/>
                    <a:chExt cx="1375658" cy="1280656"/>
                  </a:xfrm>
                </p:grpSpPr>
                <p:grpSp>
                  <p:nvGrpSpPr>
                    <p:cNvPr id="92" name="Group 91">
                      <a:extLst>
                        <a:ext uri="{FF2B5EF4-FFF2-40B4-BE49-F238E27FC236}">
                          <a16:creationId xmlns:a16="http://schemas.microsoft.com/office/drawing/2014/main" id="{13EAC457-72CE-6935-6B17-6F1ED26C1D0F}"/>
                        </a:ext>
                      </a:extLst>
                    </p:cNvPr>
                    <p:cNvGrpSpPr/>
                    <p:nvPr/>
                  </p:nvGrpSpPr>
                  <p:grpSpPr>
                    <a:xfrm>
                      <a:off x="2137481" y="7791183"/>
                      <a:ext cx="1375658" cy="621236"/>
                      <a:chOff x="5538346" y="8935144"/>
                      <a:chExt cx="1375658" cy="621236"/>
                    </a:xfrm>
                  </p:grpSpPr>
                  <p:sp>
                    <p:nvSpPr>
                      <p:cNvPr id="96" name="TextBox 95">
                        <a:extLst>
                          <a:ext uri="{FF2B5EF4-FFF2-40B4-BE49-F238E27FC236}">
                            <a16:creationId xmlns:a16="http://schemas.microsoft.com/office/drawing/2014/main" id="{7836AB51-3EE2-7E1C-15F6-A9A436FE5CDE}"/>
                          </a:ext>
                        </a:extLst>
                      </p:cNvPr>
                      <p:cNvSpPr txBox="1"/>
                      <p:nvPr/>
                    </p:nvSpPr>
                    <p:spPr>
                      <a:xfrm>
                        <a:off x="5538346" y="8935144"/>
                        <a:ext cx="1280783" cy="220573"/>
                      </a:xfrm>
                      <a:prstGeom prst="rect">
                        <a:avLst/>
                      </a:prstGeom>
                      <a:noFill/>
                    </p:spPr>
                    <p:txBody>
                      <a:bodyPr wrap="square" rtlCol="0">
                        <a:spAutoFit/>
                      </a:bodyPr>
                      <a:lstStyle/>
                      <a:p>
                        <a:pPr>
                          <a:lnSpc>
                            <a:spcPts val="1000"/>
                          </a:lnSpc>
                        </a:pPr>
                        <a:r>
                          <a:rPr lang="en-US" sz="900" b="1" dirty="0">
                            <a:solidFill>
                              <a:schemeClr val="accent1">
                                <a:lumMod val="50000"/>
                              </a:schemeClr>
                            </a:solidFill>
                          </a:rPr>
                          <a:t>APS Global</a:t>
                        </a:r>
                      </a:p>
                    </p:txBody>
                  </p:sp>
                  <p:sp>
                    <p:nvSpPr>
                      <p:cNvPr id="97" name="TextBox 96">
                        <a:extLst>
                          <a:ext uri="{FF2B5EF4-FFF2-40B4-BE49-F238E27FC236}">
                            <a16:creationId xmlns:a16="http://schemas.microsoft.com/office/drawing/2014/main" id="{58773FDF-2DD6-1E30-5DAD-39043C5B2B74}"/>
                          </a:ext>
                        </a:extLst>
                      </p:cNvPr>
                      <p:cNvSpPr txBox="1"/>
                      <p:nvPr/>
                    </p:nvSpPr>
                    <p:spPr>
                      <a:xfrm>
                        <a:off x="5538346" y="9185253"/>
                        <a:ext cx="1375658" cy="371127"/>
                      </a:xfrm>
                      <a:prstGeom prst="rect">
                        <a:avLst/>
                      </a:prstGeom>
                      <a:noFill/>
                    </p:spPr>
                    <p:txBody>
                      <a:bodyPr wrap="square" rtlCol="0">
                        <a:spAutoFit/>
                      </a:bodyPr>
                      <a:lstStyle/>
                      <a:p>
                        <a:pPr>
                          <a:lnSpc>
                            <a:spcPts val="1100"/>
                          </a:lnSpc>
                        </a:pPr>
                        <a:r>
                          <a:rPr lang="en-US" sz="900" b="1" dirty="0">
                            <a:solidFill>
                              <a:schemeClr val="bg2">
                                <a:lumMod val="10000"/>
                              </a:schemeClr>
                            </a:solidFill>
                          </a:rPr>
                          <a:t>UEI</a:t>
                        </a:r>
                        <a:r>
                          <a:rPr lang="en-US" sz="900" dirty="0">
                            <a:solidFill>
                              <a:schemeClr val="bg2">
                                <a:lumMod val="10000"/>
                              </a:schemeClr>
                            </a:solidFill>
                          </a:rPr>
                          <a:t>: RXDJUZ8JNM33</a:t>
                        </a:r>
                      </a:p>
                      <a:p>
                        <a:pPr>
                          <a:lnSpc>
                            <a:spcPts val="1100"/>
                          </a:lnSpc>
                        </a:pPr>
                        <a:r>
                          <a:rPr lang="en-US" sz="900" b="1" dirty="0">
                            <a:solidFill>
                              <a:schemeClr val="bg2">
                                <a:lumMod val="10000"/>
                              </a:schemeClr>
                            </a:solidFill>
                          </a:rPr>
                          <a:t>NAICS</a:t>
                        </a:r>
                        <a:r>
                          <a:rPr lang="en-US" sz="900" dirty="0">
                            <a:solidFill>
                              <a:schemeClr val="bg2">
                                <a:lumMod val="10000"/>
                              </a:schemeClr>
                            </a:solidFill>
                          </a:rPr>
                          <a:t>: 541690</a:t>
                        </a:r>
                      </a:p>
                    </p:txBody>
                  </p:sp>
                </p:grpSp>
                <p:sp>
                  <p:nvSpPr>
                    <p:cNvPr id="94" name="Oval 93">
                      <a:extLst>
                        <a:ext uri="{FF2B5EF4-FFF2-40B4-BE49-F238E27FC236}">
                          <a16:creationId xmlns:a16="http://schemas.microsoft.com/office/drawing/2014/main" id="{05AD6339-A473-E834-CFCB-F07829987E9B}"/>
                        </a:ext>
                      </a:extLst>
                    </p:cNvPr>
                    <p:cNvSpPr/>
                    <p:nvPr/>
                  </p:nvSpPr>
                  <p:spPr>
                    <a:xfrm>
                      <a:off x="2215091" y="7131763"/>
                      <a:ext cx="483397" cy="483398"/>
                    </a:xfrm>
                    <a:prstGeom prst="ellipse">
                      <a:avLst/>
                    </a:prstGeom>
                    <a:solidFill>
                      <a:schemeClr val="tx1"/>
                    </a:solidFill>
                    <a:ln w="1905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57" name="Picture 56" descr="A blue bird with black background&#10;&#10;AI-generated content may be incorrect.">
                  <a:extLst>
                    <a:ext uri="{FF2B5EF4-FFF2-40B4-BE49-F238E27FC236}">
                      <a16:creationId xmlns:a16="http://schemas.microsoft.com/office/drawing/2014/main" id="{685002F1-8B23-5A10-95A3-02AC30B0E181}"/>
                    </a:ext>
                  </a:extLst>
                </p:cNvPr>
                <p:cNvPicPr>
                  <a:picLocks noChangeAspect="1"/>
                </p:cNvPicPr>
                <p:nvPr/>
              </p:nvPicPr>
              <p:blipFill>
                <a:blip r:embed="rId10">
                  <a:extLst>
                    <a:ext uri="{28A0092B-C50C-407E-A947-70E740481C1C}">
                      <a14:useLocalDpi xmlns:a14="http://schemas.microsoft.com/office/drawing/2010/main" val="0"/>
                    </a:ext>
                  </a:extLst>
                </a:blip>
                <a:srcRect b="23606"/>
                <a:stretch>
                  <a:fillRect/>
                </a:stretch>
              </p:blipFill>
              <p:spPr>
                <a:xfrm>
                  <a:off x="2951721" y="7262950"/>
                  <a:ext cx="563819" cy="378287"/>
                </a:xfrm>
                <a:prstGeom prst="rect">
                  <a:avLst/>
                </a:prstGeom>
              </p:spPr>
            </p:pic>
            <p:pic>
              <p:nvPicPr>
                <p:cNvPr id="107" name="Picture 106" descr="A logo of a globe&#10;&#10;AI-generated content may be incorrect.">
                  <a:extLst>
                    <a:ext uri="{FF2B5EF4-FFF2-40B4-BE49-F238E27FC236}">
                      <a16:creationId xmlns:a16="http://schemas.microsoft.com/office/drawing/2014/main" id="{F49376B9-64B7-B7F4-6417-8CB05876003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1380" y="7245976"/>
                  <a:ext cx="345214" cy="383796"/>
                </a:xfrm>
                <a:prstGeom prst="rect">
                  <a:avLst/>
                </a:prstGeom>
              </p:spPr>
            </p:pic>
          </p:grpSp>
          <p:cxnSp>
            <p:nvCxnSpPr>
              <p:cNvPr id="112" name="Straight Connector 111">
                <a:extLst>
                  <a:ext uri="{FF2B5EF4-FFF2-40B4-BE49-F238E27FC236}">
                    <a16:creationId xmlns:a16="http://schemas.microsoft.com/office/drawing/2014/main" id="{71EE8638-3493-E6F1-44F6-02D16ADF1B2C}"/>
                  </a:ext>
                </a:extLst>
              </p:cNvPr>
              <p:cNvCxnSpPr/>
              <p:nvPr/>
            </p:nvCxnSpPr>
            <p:spPr>
              <a:xfrm>
                <a:off x="404037" y="8375039"/>
                <a:ext cx="5709684" cy="0"/>
              </a:xfrm>
              <a:prstGeom prst="line">
                <a:avLst/>
              </a:prstGeom>
              <a:ln w="15875">
                <a:gradFill flip="none" rotWithShape="1">
                  <a:gsLst>
                    <a:gs pos="61000">
                      <a:schemeClr val="bg2">
                        <a:lumMod val="75000"/>
                      </a:schemeClr>
                    </a:gs>
                    <a:gs pos="100000">
                      <a:schemeClr val="bg1">
                        <a:alpha val="0"/>
                      </a:schemeClr>
                    </a:gs>
                  </a:gsLst>
                  <a:lin ang="0" scaled="1"/>
                  <a:tileRect/>
                </a:gradFill>
              </a:ln>
            </p:spPr>
            <p:style>
              <a:lnRef idx="2">
                <a:schemeClr val="accent1"/>
              </a:lnRef>
              <a:fillRef idx="0">
                <a:schemeClr val="accent1"/>
              </a:fillRef>
              <a:effectRef idx="1">
                <a:schemeClr val="accent1"/>
              </a:effectRef>
              <a:fontRef idx="minor">
                <a:schemeClr val="tx1"/>
              </a:fontRef>
            </p:style>
          </p:cxnSp>
        </p:grpSp>
      </p:grpSp>
      <p:sp>
        <p:nvSpPr>
          <p:cNvPr id="5" name="TextBox 4">
            <a:extLst>
              <a:ext uri="{FF2B5EF4-FFF2-40B4-BE49-F238E27FC236}">
                <a16:creationId xmlns:a16="http://schemas.microsoft.com/office/drawing/2014/main" id="{04C6FA6F-2F05-6FB3-8023-7CB3D2DC886E}"/>
              </a:ext>
            </a:extLst>
          </p:cNvPr>
          <p:cNvSpPr txBox="1"/>
          <p:nvPr/>
        </p:nvSpPr>
        <p:spPr>
          <a:xfrm>
            <a:off x="1899193" y="9191861"/>
            <a:ext cx="3322033" cy="923330"/>
          </a:xfrm>
          <a:prstGeom prst="rect">
            <a:avLst/>
          </a:prstGeom>
          <a:noFill/>
        </p:spPr>
        <p:txBody>
          <a:bodyPr wrap="square">
            <a:spAutoFit/>
          </a:bodyPr>
          <a:lstStyle/>
          <a:p>
            <a:pPr algn="ctr"/>
            <a:r>
              <a:rPr lang="en-US" dirty="0">
                <a:solidFill>
                  <a:schemeClr val="bg1"/>
                </a:solidFill>
                <a:effectLst>
                  <a:outerShdw blurRad="38100" dist="38100" dir="2700000" algn="tl">
                    <a:srgbClr val="000000">
                      <a:alpha val="43137"/>
                    </a:srgbClr>
                  </a:outerShdw>
                </a:effectLst>
              </a:rPr>
              <a:t>Proven Artificial Intelligence with Language Universal Compliance Engine (LLUCE) </a:t>
            </a:r>
          </a:p>
        </p:txBody>
      </p:sp>
    </p:spTree>
    <p:extLst>
      <p:ext uri="{BB962C8B-B14F-4D97-AF65-F5344CB8AC3E}">
        <p14:creationId xmlns:p14="http://schemas.microsoft.com/office/powerpoint/2010/main" val="3327210564"/>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Ailani Mgmt Group">
      <a:dk1>
        <a:srgbClr val="0C2540"/>
      </a:dk1>
      <a:lt1>
        <a:sysClr val="window" lastClr="FFFFFF"/>
      </a:lt1>
      <a:dk2>
        <a:srgbClr val="18649A"/>
      </a:dk2>
      <a:lt2>
        <a:srgbClr val="E8E8E8"/>
      </a:lt2>
      <a:accent1>
        <a:srgbClr val="37EEEA"/>
      </a:accent1>
      <a:accent2>
        <a:srgbClr val="35F8B4"/>
      </a:accent2>
      <a:accent3>
        <a:srgbClr val="95FBC7"/>
      </a:accent3>
      <a:accent4>
        <a:srgbClr val="0C2540"/>
      </a:accent4>
      <a:accent5>
        <a:srgbClr val="18649A"/>
      </a:accent5>
      <a:accent6>
        <a:srgbClr val="35F8B4"/>
      </a:accent6>
      <a:hlink>
        <a:srgbClr val="0C2540"/>
      </a:hlink>
      <a:folHlink>
        <a:srgbClr val="18649A"/>
      </a:folHlink>
    </a:clrScheme>
    <a:fontScheme name="Ailani Management Group">
      <a:majorFont>
        <a:latin typeface="Futura PT Heavy"/>
        <a:ea typeface=""/>
        <a:cs typeface=""/>
      </a:majorFont>
      <a:minorFont>
        <a:latin typeface="Apto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1487</TotalTime>
  <Words>1047</Words>
  <Application>Microsoft Office PowerPoint</Application>
  <PresentationFormat>Custom</PresentationFormat>
  <Paragraphs>48</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Aptos</vt:lpstr>
      <vt:lpstr>Arial</vt:lpstr>
      <vt:lpstr>Futura PT Heavy</vt:lpstr>
      <vt:lpstr>Mangal</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Ana Sofia Horner</dc:creator>
  <cp:lastModifiedBy>Chris Cronin</cp:lastModifiedBy>
  <cp:revision>11</cp:revision>
  <dcterms:created xsi:type="dcterms:W3CDTF">2024-08-15T18:53:28Z</dcterms:created>
  <dcterms:modified xsi:type="dcterms:W3CDTF">2025-07-23T20:56:37Z</dcterms:modified>
</cp:coreProperties>
</file>